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3.xml" ContentType="application/vnd.openxmlformats-officedocument.presentationml.tags+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1" r:id="rId1"/>
  </p:sldMasterIdLst>
  <p:notesMasterIdLst>
    <p:notesMasterId r:id="rId29"/>
  </p:notesMasterIdLst>
  <p:handoutMasterIdLst>
    <p:handoutMasterId r:id="rId30"/>
  </p:handoutMasterIdLst>
  <p:sldIdLst>
    <p:sldId id="265" r:id="rId2"/>
    <p:sldId id="484" r:id="rId3"/>
    <p:sldId id="485" r:id="rId4"/>
    <p:sldId id="491" r:id="rId5"/>
    <p:sldId id="479" r:id="rId6"/>
    <p:sldId id="492" r:id="rId7"/>
    <p:sldId id="493" r:id="rId8"/>
    <p:sldId id="494" r:id="rId9"/>
    <p:sldId id="506" r:id="rId10"/>
    <p:sldId id="495" r:id="rId11"/>
    <p:sldId id="486" r:id="rId12"/>
    <p:sldId id="496" r:id="rId13"/>
    <p:sldId id="497" r:id="rId14"/>
    <p:sldId id="498" r:id="rId15"/>
    <p:sldId id="487" r:id="rId16"/>
    <p:sldId id="499" r:id="rId17"/>
    <p:sldId id="500" r:id="rId18"/>
    <p:sldId id="508" r:id="rId19"/>
    <p:sldId id="488" r:id="rId20"/>
    <p:sldId id="501" r:id="rId21"/>
    <p:sldId id="502" r:id="rId22"/>
    <p:sldId id="489" r:id="rId23"/>
    <p:sldId id="503" r:id="rId24"/>
    <p:sldId id="504" r:id="rId25"/>
    <p:sldId id="507" r:id="rId26"/>
    <p:sldId id="505" r:id="rId27"/>
    <p:sldId id="490" r:id="rId28"/>
  </p:sldIdLst>
  <p:sldSz cx="9144000" cy="5143500" type="screen16x9"/>
  <p:notesSz cx="6858000" cy="9144000"/>
  <p:custDataLst>
    <p:tags r:id="rId31"/>
  </p:custDataLst>
  <p:defaultTextStyle>
    <a:defPPr>
      <a:defRPr lang="zh-CN"/>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1621">
          <p15:clr>
            <a:srgbClr val="A4A3A4"/>
          </p15:clr>
        </p15:guide>
        <p15:guide id="4" orient="horz" pos="680">
          <p15:clr>
            <a:srgbClr val="A4A3A4"/>
          </p15:clr>
        </p15:guide>
        <p15:guide id="5" orient="horz" pos="2927">
          <p15:clr>
            <a:srgbClr val="A4A3A4"/>
          </p15:clr>
        </p15:guide>
        <p15:guide id="6" pos="2875">
          <p15:clr>
            <a:srgbClr val="A4A3A4"/>
          </p15:clr>
        </p15:guide>
        <p15:guide id="7" pos="373">
          <p15:clr>
            <a:srgbClr val="A4A3A4"/>
          </p15:clr>
        </p15:guide>
        <p15:guide id="8" pos="538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1F65"/>
    <a:srgbClr val="F2F2F2"/>
    <a:srgbClr val="F39700"/>
    <a:srgbClr val="909090"/>
    <a:srgbClr val="454545"/>
    <a:srgbClr val="FF8607"/>
    <a:srgbClr val="282828"/>
    <a:srgbClr val="006CB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41" autoAdjust="0"/>
    <p:restoredTop sz="95494" autoAdjust="0"/>
  </p:normalViewPr>
  <p:slideViewPr>
    <p:cSldViewPr snapToGrid="0" snapToObjects="1">
      <p:cViewPr>
        <p:scale>
          <a:sx n="125" d="100"/>
          <a:sy n="125" d="100"/>
        </p:scale>
        <p:origin x="1638" y="462"/>
      </p:cViewPr>
      <p:guideLst>
        <p:guide orient="horz" pos="2160"/>
        <p:guide pos="3840"/>
        <p:guide orient="horz" pos="1621"/>
        <p:guide orient="horz" pos="680"/>
        <p:guide orient="horz" pos="2927"/>
        <p:guide pos="2875"/>
        <p:guide pos="373"/>
        <p:guide pos="53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2035"/>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4B18F8A-74B5-9148-A891-627592061A38}" type="datetimeFigureOut">
              <a:rPr kumimoji="1" lang="zh-CN" altLang="en-US" smtClean="0"/>
              <a:pPr/>
              <a:t>2023/5/30</a:t>
            </a:fld>
            <a:endParaRPr kumimoji="1"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08768D9-5829-CA4C-800C-5932EF9830F6}" type="slidenum">
              <a:rPr kumimoji="1" lang="zh-CN" altLang="en-US" smtClean="0"/>
              <a:pPr/>
              <a:t>‹#›</a:t>
            </a:fld>
            <a:endParaRPr kumimoji="1" lang="zh-CN" altLang="en-US"/>
          </a:p>
        </p:txBody>
      </p:sp>
    </p:spTree>
    <p:extLst>
      <p:ext uri="{BB962C8B-B14F-4D97-AF65-F5344CB8AC3E}">
        <p14:creationId xmlns:p14="http://schemas.microsoft.com/office/powerpoint/2010/main" val="566196503"/>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D6ACD6-F780-4A47-B5D9-D292A4BD6F81}" type="datetimeFigureOut">
              <a:rPr kumimoji="1" lang="zh-CN" altLang="en-US" smtClean="0"/>
              <a:pPr/>
              <a:t>2023/5/30</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712715C-60D8-4442-95C1-470452B8606C}" type="slidenum">
              <a:rPr kumimoji="1" lang="zh-CN" altLang="en-US" smtClean="0"/>
              <a:pPr/>
              <a:t>‹#›</a:t>
            </a:fld>
            <a:endParaRPr kumimoji="1" lang="zh-CN" altLang="en-US"/>
          </a:p>
        </p:txBody>
      </p:sp>
    </p:spTree>
    <p:extLst>
      <p:ext uri="{BB962C8B-B14F-4D97-AF65-F5344CB8AC3E}">
        <p14:creationId xmlns:p14="http://schemas.microsoft.com/office/powerpoint/2010/main" val="1820028297"/>
      </p:ext>
    </p:extLst>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8BF28B-428F-470F-BE5C-ED93D8D7AFB0}" type="slidenum">
              <a:rPr lang="zh-CN" altLang="en-US" smtClean="0"/>
              <a:t>1</a:t>
            </a:fld>
            <a:endParaRPr lang="zh-CN" altLang="en-US"/>
          </a:p>
        </p:txBody>
      </p:sp>
    </p:spTree>
    <p:extLst>
      <p:ext uri="{BB962C8B-B14F-4D97-AF65-F5344CB8AC3E}">
        <p14:creationId xmlns:p14="http://schemas.microsoft.com/office/powerpoint/2010/main" val="33441081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10</a:t>
            </a:fld>
            <a:endParaRPr kumimoji="1" lang="zh-CN" altLang="en-US"/>
          </a:p>
        </p:txBody>
      </p:sp>
    </p:spTree>
    <p:extLst>
      <p:ext uri="{BB962C8B-B14F-4D97-AF65-F5344CB8AC3E}">
        <p14:creationId xmlns:p14="http://schemas.microsoft.com/office/powerpoint/2010/main" val="3935332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11</a:t>
            </a:fld>
            <a:endParaRPr kumimoji="1" lang="zh-CN" altLang="en-US"/>
          </a:p>
        </p:txBody>
      </p:sp>
    </p:spTree>
    <p:extLst>
      <p:ext uri="{BB962C8B-B14F-4D97-AF65-F5344CB8AC3E}">
        <p14:creationId xmlns:p14="http://schemas.microsoft.com/office/powerpoint/2010/main" val="7577000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12</a:t>
            </a:fld>
            <a:endParaRPr kumimoji="1" lang="zh-CN" altLang="en-US"/>
          </a:p>
        </p:txBody>
      </p:sp>
    </p:spTree>
    <p:extLst>
      <p:ext uri="{BB962C8B-B14F-4D97-AF65-F5344CB8AC3E}">
        <p14:creationId xmlns:p14="http://schemas.microsoft.com/office/powerpoint/2010/main" val="31644498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13</a:t>
            </a:fld>
            <a:endParaRPr kumimoji="1" lang="zh-CN" altLang="en-US"/>
          </a:p>
        </p:txBody>
      </p:sp>
    </p:spTree>
    <p:extLst>
      <p:ext uri="{BB962C8B-B14F-4D97-AF65-F5344CB8AC3E}">
        <p14:creationId xmlns:p14="http://schemas.microsoft.com/office/powerpoint/2010/main" val="2694126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14</a:t>
            </a:fld>
            <a:endParaRPr kumimoji="1" lang="zh-CN" altLang="en-US"/>
          </a:p>
        </p:txBody>
      </p:sp>
    </p:spTree>
    <p:extLst>
      <p:ext uri="{BB962C8B-B14F-4D97-AF65-F5344CB8AC3E}">
        <p14:creationId xmlns:p14="http://schemas.microsoft.com/office/powerpoint/2010/main" val="35906545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15</a:t>
            </a:fld>
            <a:endParaRPr kumimoji="1" lang="zh-CN" altLang="en-US"/>
          </a:p>
        </p:txBody>
      </p:sp>
    </p:spTree>
    <p:extLst>
      <p:ext uri="{BB962C8B-B14F-4D97-AF65-F5344CB8AC3E}">
        <p14:creationId xmlns:p14="http://schemas.microsoft.com/office/powerpoint/2010/main" val="3736643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16</a:t>
            </a:fld>
            <a:endParaRPr kumimoji="1" lang="zh-CN" altLang="en-US"/>
          </a:p>
        </p:txBody>
      </p:sp>
    </p:spTree>
    <p:extLst>
      <p:ext uri="{BB962C8B-B14F-4D97-AF65-F5344CB8AC3E}">
        <p14:creationId xmlns:p14="http://schemas.microsoft.com/office/powerpoint/2010/main" val="32164220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17</a:t>
            </a:fld>
            <a:endParaRPr kumimoji="1" lang="zh-CN" altLang="en-US"/>
          </a:p>
        </p:txBody>
      </p:sp>
    </p:spTree>
    <p:extLst>
      <p:ext uri="{BB962C8B-B14F-4D97-AF65-F5344CB8AC3E}">
        <p14:creationId xmlns:p14="http://schemas.microsoft.com/office/powerpoint/2010/main" val="7769484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18</a:t>
            </a:fld>
            <a:endParaRPr kumimoji="1" lang="zh-CN" altLang="en-US"/>
          </a:p>
        </p:txBody>
      </p:sp>
    </p:spTree>
    <p:extLst>
      <p:ext uri="{BB962C8B-B14F-4D97-AF65-F5344CB8AC3E}">
        <p14:creationId xmlns:p14="http://schemas.microsoft.com/office/powerpoint/2010/main" val="30714465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19</a:t>
            </a:fld>
            <a:endParaRPr kumimoji="1" lang="zh-CN" altLang="en-US"/>
          </a:p>
        </p:txBody>
      </p:sp>
    </p:spTree>
    <p:extLst>
      <p:ext uri="{BB962C8B-B14F-4D97-AF65-F5344CB8AC3E}">
        <p14:creationId xmlns:p14="http://schemas.microsoft.com/office/powerpoint/2010/main" val="134802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a:t>
            </a:fld>
            <a:endParaRPr kumimoji="1" lang="zh-CN" altLang="en-US"/>
          </a:p>
        </p:txBody>
      </p:sp>
    </p:spTree>
    <p:extLst>
      <p:ext uri="{BB962C8B-B14F-4D97-AF65-F5344CB8AC3E}">
        <p14:creationId xmlns:p14="http://schemas.microsoft.com/office/powerpoint/2010/main" val="17332461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20</a:t>
            </a:fld>
            <a:endParaRPr kumimoji="1" lang="zh-CN" altLang="en-US"/>
          </a:p>
        </p:txBody>
      </p:sp>
    </p:spTree>
    <p:extLst>
      <p:ext uri="{BB962C8B-B14F-4D97-AF65-F5344CB8AC3E}">
        <p14:creationId xmlns:p14="http://schemas.microsoft.com/office/powerpoint/2010/main" val="41340140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21</a:t>
            </a:fld>
            <a:endParaRPr kumimoji="1" lang="zh-CN" altLang="en-US"/>
          </a:p>
        </p:txBody>
      </p:sp>
    </p:spTree>
    <p:extLst>
      <p:ext uri="{BB962C8B-B14F-4D97-AF65-F5344CB8AC3E}">
        <p14:creationId xmlns:p14="http://schemas.microsoft.com/office/powerpoint/2010/main" val="9045912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22</a:t>
            </a:fld>
            <a:endParaRPr kumimoji="1" lang="zh-CN" altLang="en-US"/>
          </a:p>
        </p:txBody>
      </p:sp>
    </p:spTree>
    <p:extLst>
      <p:ext uri="{BB962C8B-B14F-4D97-AF65-F5344CB8AC3E}">
        <p14:creationId xmlns:p14="http://schemas.microsoft.com/office/powerpoint/2010/main" val="29355857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23</a:t>
            </a:fld>
            <a:endParaRPr kumimoji="1" lang="zh-CN" altLang="en-US"/>
          </a:p>
        </p:txBody>
      </p:sp>
    </p:spTree>
    <p:extLst>
      <p:ext uri="{BB962C8B-B14F-4D97-AF65-F5344CB8AC3E}">
        <p14:creationId xmlns:p14="http://schemas.microsoft.com/office/powerpoint/2010/main" val="27679940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24</a:t>
            </a:fld>
            <a:endParaRPr kumimoji="1" lang="zh-CN" altLang="en-US"/>
          </a:p>
        </p:txBody>
      </p:sp>
    </p:spTree>
    <p:extLst>
      <p:ext uri="{BB962C8B-B14F-4D97-AF65-F5344CB8AC3E}">
        <p14:creationId xmlns:p14="http://schemas.microsoft.com/office/powerpoint/2010/main" val="23664913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25</a:t>
            </a:fld>
            <a:endParaRPr kumimoji="1" lang="zh-CN" altLang="en-US"/>
          </a:p>
        </p:txBody>
      </p:sp>
    </p:spTree>
    <p:extLst>
      <p:ext uri="{BB962C8B-B14F-4D97-AF65-F5344CB8AC3E}">
        <p14:creationId xmlns:p14="http://schemas.microsoft.com/office/powerpoint/2010/main" val="8590664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26</a:t>
            </a:fld>
            <a:endParaRPr kumimoji="1" lang="zh-CN" altLang="en-US"/>
          </a:p>
        </p:txBody>
      </p:sp>
    </p:spTree>
    <p:extLst>
      <p:ext uri="{BB962C8B-B14F-4D97-AF65-F5344CB8AC3E}">
        <p14:creationId xmlns:p14="http://schemas.microsoft.com/office/powerpoint/2010/main" val="11595123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78BF28B-428F-470F-BE5C-ED93D8D7AFB0}" type="slidenum">
              <a:rPr lang="zh-CN" altLang="en-US" smtClean="0"/>
              <a:t>27</a:t>
            </a:fld>
            <a:endParaRPr lang="zh-CN" altLang="en-US"/>
          </a:p>
        </p:txBody>
      </p:sp>
    </p:spTree>
    <p:extLst>
      <p:ext uri="{BB962C8B-B14F-4D97-AF65-F5344CB8AC3E}">
        <p14:creationId xmlns:p14="http://schemas.microsoft.com/office/powerpoint/2010/main" val="3745877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3</a:t>
            </a:fld>
            <a:endParaRPr kumimoji="1" lang="zh-CN" altLang="en-US"/>
          </a:p>
        </p:txBody>
      </p:sp>
    </p:spTree>
    <p:extLst>
      <p:ext uri="{BB962C8B-B14F-4D97-AF65-F5344CB8AC3E}">
        <p14:creationId xmlns:p14="http://schemas.microsoft.com/office/powerpoint/2010/main" val="12124484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4</a:t>
            </a:fld>
            <a:endParaRPr kumimoji="1" lang="zh-CN" altLang="en-US"/>
          </a:p>
        </p:txBody>
      </p:sp>
    </p:spTree>
    <p:extLst>
      <p:ext uri="{BB962C8B-B14F-4D97-AF65-F5344CB8AC3E}">
        <p14:creationId xmlns:p14="http://schemas.microsoft.com/office/powerpoint/2010/main" val="1398201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5</a:t>
            </a:fld>
            <a:endParaRPr kumimoji="1" lang="zh-CN" altLang="en-US"/>
          </a:p>
        </p:txBody>
      </p:sp>
    </p:spTree>
    <p:extLst>
      <p:ext uri="{BB962C8B-B14F-4D97-AF65-F5344CB8AC3E}">
        <p14:creationId xmlns:p14="http://schemas.microsoft.com/office/powerpoint/2010/main" val="4007029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6</a:t>
            </a:fld>
            <a:endParaRPr kumimoji="1" lang="zh-CN" altLang="en-US"/>
          </a:p>
        </p:txBody>
      </p:sp>
    </p:spTree>
    <p:extLst>
      <p:ext uri="{BB962C8B-B14F-4D97-AF65-F5344CB8AC3E}">
        <p14:creationId xmlns:p14="http://schemas.microsoft.com/office/powerpoint/2010/main" val="1455576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7</a:t>
            </a:fld>
            <a:endParaRPr kumimoji="1" lang="zh-CN" altLang="en-US"/>
          </a:p>
        </p:txBody>
      </p:sp>
    </p:spTree>
    <p:extLst>
      <p:ext uri="{BB962C8B-B14F-4D97-AF65-F5344CB8AC3E}">
        <p14:creationId xmlns:p14="http://schemas.microsoft.com/office/powerpoint/2010/main" val="229506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8</a:t>
            </a:fld>
            <a:endParaRPr kumimoji="1" lang="zh-CN" altLang="en-US"/>
          </a:p>
        </p:txBody>
      </p:sp>
    </p:spTree>
    <p:extLst>
      <p:ext uri="{BB962C8B-B14F-4D97-AF65-F5344CB8AC3E}">
        <p14:creationId xmlns:p14="http://schemas.microsoft.com/office/powerpoint/2010/main" val="3701420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pPr/>
              <a:t>9</a:t>
            </a:fld>
            <a:endParaRPr kumimoji="1" lang="zh-CN" altLang="en-US"/>
          </a:p>
        </p:txBody>
      </p:sp>
    </p:spTree>
    <p:extLst>
      <p:ext uri="{BB962C8B-B14F-4D97-AF65-F5344CB8AC3E}">
        <p14:creationId xmlns:p14="http://schemas.microsoft.com/office/powerpoint/2010/main" val="4150130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blank" preserve="1">
  <p:cSld name="空白">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1339205"/>
      </p:ext>
    </p:extLst>
  </p:cSld>
  <p:clrMapOvr>
    <a:masterClrMapping/>
  </p:clrMapOvr>
  <p:transition spd="slow">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blank" preserve="1">
  <p:cSld name="1_空白">
    <p:bg>
      <p:bgPr>
        <a:solidFill>
          <a:schemeClr val="bg1">
            <a:lumMod val="95000"/>
          </a:schemeClr>
        </a:solidFill>
        <a:effectLst/>
      </p:bgPr>
    </p:bg>
    <p:spTree>
      <p:nvGrpSpPr>
        <p:cNvPr id="1" name=""/>
        <p:cNvGrpSpPr/>
        <p:nvPr/>
      </p:nvGrpSpPr>
      <p:grpSpPr>
        <a:xfrm>
          <a:off x="0" y="0"/>
          <a:ext cx="0" cy="0"/>
          <a:chOff x="0" y="0"/>
          <a:chExt cx="0" cy="0"/>
        </a:xfrm>
      </p:grpSpPr>
      <p:sp>
        <p:nvSpPr>
          <p:cNvPr id="2" name="矩形 1"/>
          <p:cNvSpPr/>
          <p:nvPr userDrawn="1"/>
        </p:nvSpPr>
        <p:spPr>
          <a:xfrm>
            <a:off x="8136860" y="4786900"/>
            <a:ext cx="820283" cy="276999"/>
          </a:xfrm>
          <a:prstGeom prst="rect">
            <a:avLst/>
          </a:prstGeom>
        </p:spPr>
        <p:txBody>
          <a:bodyPr lIns="68580" tIns="34290" rIns="68580" bIns="34290"/>
          <a:lstStyle/>
          <a:p>
            <a:pPr algn="ctr">
              <a:defRPr/>
            </a:pPr>
            <a:r>
              <a:rPr lang="zh-CN" altLang="en-US" sz="1200" dirty="0">
                <a:solidFill>
                  <a:schemeClr val="tx1">
                    <a:lumMod val="65000"/>
                    <a:lumOff val="35000"/>
                  </a:schemeClr>
                </a:solidFill>
                <a:latin typeface="微软雅黑" pitchFamily="34" charset="-122"/>
                <a:ea typeface="微软雅黑" pitchFamily="34" charset="-122"/>
              </a:rPr>
              <a:t>第 </a:t>
            </a:r>
            <a:fld id="{2EEF1883-7A0E-4F66-9932-E581691AD397}" type="slidenum">
              <a:rPr lang="zh-CN" altLang="en-US" sz="1200">
                <a:solidFill>
                  <a:schemeClr val="tx1">
                    <a:lumMod val="65000"/>
                    <a:lumOff val="35000"/>
                  </a:schemeClr>
                </a:solidFill>
              </a:rPr>
              <a:pPr algn="ctr">
                <a:defRPr/>
              </a:pPr>
              <a:t>‹#›</a:t>
            </a:fld>
            <a:r>
              <a:rPr lang="zh-CN" altLang="en-US" sz="1200" dirty="0">
                <a:solidFill>
                  <a:schemeClr val="tx1">
                    <a:lumMod val="65000"/>
                    <a:lumOff val="35000"/>
                  </a:schemeClr>
                </a:solidFill>
              </a:rPr>
              <a:t>  </a:t>
            </a:r>
            <a:r>
              <a:rPr lang="zh-CN" altLang="en-US" sz="1200" dirty="0">
                <a:solidFill>
                  <a:schemeClr val="tx1">
                    <a:lumMod val="65000"/>
                    <a:lumOff val="35000"/>
                  </a:schemeClr>
                </a:solidFill>
                <a:latin typeface="微软雅黑" pitchFamily="34" charset="-122"/>
                <a:ea typeface="微软雅黑" pitchFamily="34" charset="-122"/>
              </a:rPr>
              <a:t>页</a:t>
            </a:r>
          </a:p>
        </p:txBody>
      </p:sp>
    </p:spTree>
    <p:extLst>
      <p:ext uri="{BB962C8B-B14F-4D97-AF65-F5344CB8AC3E}">
        <p14:creationId xmlns:p14="http://schemas.microsoft.com/office/powerpoint/2010/main" val="3392802762"/>
      </p:ext>
    </p:extLst>
  </p:cSld>
  <p:clrMapOvr>
    <a:masterClrMapping/>
  </p:clrMapOvr>
  <p:transition spd="slow">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6787259"/>
      </p:ext>
    </p:extLst>
  </p:cSld>
  <p:clrMapOvr>
    <a:masterClrMapping/>
  </p:clrMapOvr>
  <p:transition spd="slow">
    <p:pull/>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079579"/>
      </p:ext>
    </p:extLst>
  </p:cSld>
  <p:clrMap bg1="lt1" tx1="dk1" bg2="lt2" tx2="dk2" accent1="accent1" accent2="accent2" accent3="accent3" accent4="accent4" accent5="accent5" accent6="accent6" hlink="hlink" folHlink="folHlink"/>
  <p:sldLayoutIdLst>
    <p:sldLayoutId id="2147483718" r:id="rId1"/>
    <p:sldLayoutId id="2147483725" r:id="rId2"/>
    <p:sldLayoutId id="2147483724" r:id="rId3"/>
  </p:sldLayoutIdLst>
  <p:transition spd="slow">
    <p:pull/>
  </p:transition>
  <p:hf hdr="0" dt="0"/>
  <p:txStyles>
    <p:titleStyle>
      <a:lvl1pPr algn="l" defTabSz="685800" rtl="0" eaLnBrk="1" latinLnBrk="0" hangingPunct="1">
        <a:lnSpc>
          <a:spcPct val="90000"/>
        </a:lnSpc>
        <a:spcBef>
          <a:spcPct val="0"/>
        </a:spcBef>
        <a:buNone/>
        <a:defRPr sz="2400" b="1" i="0" kern="1200" baseline="0">
          <a:solidFill>
            <a:srgbClr val="071F65"/>
          </a:solidFill>
          <a:effectLst/>
          <a:latin typeface="Arial Black" panose="020B0A04020102020204" pitchFamily="34" charset="0"/>
          <a:ea typeface="微软雅黑" panose="020B0503020204020204" pitchFamily="34" charset="-122"/>
          <a:cs typeface="+mj-cs"/>
        </a:defRPr>
      </a:lvl1pPr>
    </p:titleStyle>
    <p:bodyStyle>
      <a:lvl1pPr marL="267891" indent="-267891" algn="just" defTabSz="685800" rtl="0" eaLnBrk="1" latinLnBrk="0" hangingPunct="1">
        <a:lnSpc>
          <a:spcPct val="110000"/>
        </a:lnSpc>
        <a:spcBef>
          <a:spcPts val="1350"/>
        </a:spcBef>
        <a:spcAft>
          <a:spcPts val="0"/>
        </a:spcAft>
        <a:buClr>
          <a:schemeClr val="accent2">
            <a:lumMod val="75000"/>
          </a:schemeClr>
        </a:buClr>
        <a:buSzPct val="70000"/>
        <a:buFont typeface="Wingdings 2" panose="05020102010507070707" pitchFamily="18" charset="2"/>
        <a:buChar char=""/>
        <a:defRPr sz="1500" kern="1200" baseline="0">
          <a:solidFill>
            <a:srgbClr val="071F65"/>
          </a:solidFill>
          <a:latin typeface="Arial" panose="020B0604020202020204" pitchFamily="34" charset="0"/>
          <a:ea typeface="微软雅黑" panose="020B0503020204020204" pitchFamily="34" charset="-122"/>
          <a:cs typeface="+mn-cs"/>
        </a:defRPr>
      </a:lvl1pPr>
      <a:lvl2pPr marL="267891" indent="-267891" algn="just" defTabSz="685800" rtl="0" eaLnBrk="1" latinLnBrk="0" hangingPunct="1">
        <a:lnSpc>
          <a:spcPct val="130000"/>
        </a:lnSpc>
        <a:spcBef>
          <a:spcPts val="0"/>
        </a:spcBef>
        <a:spcAft>
          <a:spcPts val="450"/>
        </a:spcAft>
        <a:buClr>
          <a:schemeClr val="accent2">
            <a:lumMod val="60000"/>
            <a:lumOff val="40000"/>
          </a:schemeClr>
        </a:buClr>
        <a:buFont typeface="幼圆" panose="02010509060101010101" pitchFamily="49" charset="-122"/>
        <a:buChar char=" "/>
        <a:defRPr sz="1200" kern="1200" baseline="0">
          <a:solidFill>
            <a:srgbClr val="071F65"/>
          </a:solidFill>
          <a:latin typeface="幼圆" panose="02010509060101010101" pitchFamily="49" charset="-122"/>
          <a:ea typeface="幼圆" panose="02010509060101010101" pitchFamily="49"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8.130.82.204/"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hyperlink" Target="https://www.wangztblog.com/" TargetMode="Externa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tags" Target="../tags/tag3.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2FAAED68-EA0D-493C-8A3D-A258F7A48D37}"/>
              </a:ext>
            </a:extLst>
          </p:cNvPr>
          <p:cNvPicPr>
            <a:picLocks noChangeAspect="1"/>
          </p:cNvPicPr>
          <p:nvPr/>
        </p:nvPicPr>
        <p:blipFill>
          <a:blip r:embed="rId4">
            <a:extLst>
              <a:ext uri="{28A0092B-C50C-407E-A947-70E740481C1C}">
                <a14:useLocalDpi xmlns:a14="http://schemas.microsoft.com/office/drawing/2010/main" val="0"/>
              </a:ext>
            </a:extLst>
          </a:blip>
          <a:srcRect b="21938"/>
          <a:stretch>
            <a:fillRect/>
          </a:stretch>
        </p:blipFill>
        <p:spPr>
          <a:xfrm>
            <a:off x="0" y="1"/>
            <a:ext cx="9144000" cy="5143500"/>
          </a:xfrm>
          <a:prstGeom prst="rect">
            <a:avLst/>
          </a:prstGeom>
        </p:spPr>
      </p:pic>
      <p:sp>
        <p:nvSpPr>
          <p:cNvPr id="22" name="PA_矩形 9">
            <a:extLst>
              <a:ext uri="{FF2B5EF4-FFF2-40B4-BE49-F238E27FC236}">
                <a16:creationId xmlns:a16="http://schemas.microsoft.com/office/drawing/2014/main" id="{D1F54CD8-3706-4C10-B1B0-BB7F7248936F}"/>
              </a:ext>
            </a:extLst>
          </p:cNvPr>
          <p:cNvSpPr/>
          <p:nvPr>
            <p:custDataLst>
              <p:tags r:id="rId1"/>
            </p:custDataLst>
          </p:nvPr>
        </p:nvSpPr>
        <p:spPr>
          <a:xfrm flipV="1">
            <a:off x="0" y="0"/>
            <a:ext cx="9144000" cy="5143500"/>
          </a:xfrm>
          <a:prstGeom prst="rect">
            <a:avLst/>
          </a:prstGeom>
          <a:gradFill>
            <a:gsLst>
              <a:gs pos="0">
                <a:srgbClr val="09397E">
                  <a:alpha val="25000"/>
                </a:srgbClr>
              </a:gs>
              <a:gs pos="82000">
                <a:srgbClr val="09397E">
                  <a:alpha val="90000"/>
                </a:srgbClr>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spcBef>
                <a:spcPct val="0"/>
              </a:spcBef>
              <a:spcAft>
                <a:spcPct val="0"/>
              </a:spcAft>
              <a:defRPr/>
            </a:pPr>
            <a:endParaRPr lang="zh-CN" altLang="en-US" sz="1350">
              <a:solidFill>
                <a:prstClr val="white"/>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8970BF7E-A44E-42E6-B176-85529D7B20BF}"/>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038129" y="692962"/>
            <a:ext cx="2595794" cy="823056"/>
          </a:xfrm>
          <a:prstGeom prst="rect">
            <a:avLst/>
          </a:prstGeom>
        </p:spPr>
      </p:pic>
      <p:sp>
        <p:nvSpPr>
          <p:cNvPr id="2" name="TextBox 5">
            <a:extLst>
              <a:ext uri="{FF2B5EF4-FFF2-40B4-BE49-F238E27FC236}">
                <a16:creationId xmlns:a16="http://schemas.microsoft.com/office/drawing/2014/main" id="{D3D2D131-DFD8-9E5B-2100-17F417BAB47D}"/>
              </a:ext>
            </a:extLst>
          </p:cNvPr>
          <p:cNvSpPr txBox="1"/>
          <p:nvPr/>
        </p:nvSpPr>
        <p:spPr>
          <a:xfrm>
            <a:off x="5140335" y="3903963"/>
            <a:ext cx="1215717" cy="284693"/>
          </a:xfrm>
          <a:prstGeom prst="rect">
            <a:avLst/>
          </a:prstGeom>
          <a:noFill/>
        </p:spPr>
        <p:txBody>
          <a:bodyPr wrap="none" lIns="68580" tIns="34290" rIns="68580" bIns="34290" rtlCol="0">
            <a:spAutoFit/>
          </a:bodyPr>
          <a:lstStyle/>
          <a:p>
            <a:r>
              <a:rPr lang="zh-CN" altLang="en-US" b="1" dirty="0">
                <a:solidFill>
                  <a:schemeClr val="bg1"/>
                </a:solidFill>
                <a:latin typeface="微软雅黑" panose="020B0503020204020204" pitchFamily="34" charset="-122"/>
                <a:ea typeface="微软雅黑" panose="020B0503020204020204" pitchFamily="34" charset="-122"/>
                <a:cs typeface="微软雅黑"/>
              </a:rPr>
              <a:t>导师：张玉芳</a:t>
            </a:r>
          </a:p>
        </p:txBody>
      </p:sp>
      <p:sp>
        <p:nvSpPr>
          <p:cNvPr id="3" name="矩形 2">
            <a:extLst>
              <a:ext uri="{FF2B5EF4-FFF2-40B4-BE49-F238E27FC236}">
                <a16:creationId xmlns:a16="http://schemas.microsoft.com/office/drawing/2014/main" id="{1BCFB308-C501-F1D6-2ECC-30F5CF951479}"/>
              </a:ext>
            </a:extLst>
          </p:cNvPr>
          <p:cNvSpPr/>
          <p:nvPr/>
        </p:nvSpPr>
        <p:spPr>
          <a:xfrm>
            <a:off x="574866" y="2454905"/>
            <a:ext cx="8318732" cy="394339"/>
          </a:xfrm>
          <a:prstGeom prst="rect">
            <a:avLst/>
          </a:prstGeom>
        </p:spPr>
        <p:txBody>
          <a:bodyPr wrap="square" lIns="68580" tIns="34290" rIns="68580" bIns="34290">
            <a:spAutoFit/>
          </a:bodyPr>
          <a:lstStyle/>
          <a:p>
            <a:pPr algn="ctr">
              <a:lnSpc>
                <a:spcPct val="150000"/>
              </a:lnSpc>
              <a:spcBef>
                <a:spcPct val="0"/>
              </a:spcBef>
            </a:pPr>
            <a:r>
              <a:rPr lang="en-US" altLang="zh-CN" sz="1600" b="1" dirty="0">
                <a:solidFill>
                  <a:schemeClr val="bg1"/>
                </a:solidFill>
                <a:latin typeface="Times New Roman" panose="02020603050405020304" pitchFamily="18" charset="0"/>
                <a:ea typeface="+mj-ea"/>
                <a:cs typeface="Times New Roman" panose="02020603050405020304" pitchFamily="18" charset="0"/>
              </a:rPr>
              <a:t>Design and implementation of back-end system of private parking space sharing platform</a:t>
            </a:r>
            <a:endParaRPr lang="zh-CN" altLang="en-US" sz="1600" b="1" dirty="0">
              <a:solidFill>
                <a:schemeClr val="bg1"/>
              </a:solidFill>
              <a:latin typeface="Times New Roman" panose="02020603050405020304" pitchFamily="18" charset="0"/>
              <a:ea typeface="+mj-ea"/>
              <a:cs typeface="Times New Roman" panose="02020603050405020304" pitchFamily="18" charset="0"/>
            </a:endParaRPr>
          </a:p>
        </p:txBody>
      </p:sp>
      <p:sp>
        <p:nvSpPr>
          <p:cNvPr id="4" name="矩形 3">
            <a:extLst>
              <a:ext uri="{FF2B5EF4-FFF2-40B4-BE49-F238E27FC236}">
                <a16:creationId xmlns:a16="http://schemas.microsoft.com/office/drawing/2014/main" id="{429877B7-148A-73AD-74A7-EB38602C7446}"/>
              </a:ext>
            </a:extLst>
          </p:cNvPr>
          <p:cNvSpPr/>
          <p:nvPr/>
        </p:nvSpPr>
        <p:spPr>
          <a:xfrm>
            <a:off x="2684225" y="3903962"/>
            <a:ext cx="2333011" cy="284693"/>
          </a:xfrm>
          <a:prstGeom prst="rect">
            <a:avLst/>
          </a:prstGeom>
        </p:spPr>
        <p:txBody>
          <a:bodyPr wrap="none" lIns="68580" tIns="34290" rIns="68580" bIns="34290">
            <a:spAutoFit/>
          </a:bodyPr>
          <a:lstStyle/>
          <a:p>
            <a:r>
              <a:rPr kumimoji="1" lang="zh-CN" altLang="en-US" b="1" dirty="0">
                <a:solidFill>
                  <a:schemeClr val="bg1"/>
                </a:solidFill>
                <a:latin typeface="微软雅黑" panose="020B0503020204020204" pitchFamily="34" charset="-122"/>
                <a:ea typeface="微软雅黑" panose="020B0503020204020204" pitchFamily="34" charset="-122"/>
                <a:cs typeface="微软雅黑"/>
              </a:rPr>
              <a:t>答辩人：王正霆 </a:t>
            </a:r>
            <a:r>
              <a:rPr kumimoji="1" lang="en-US" altLang="zh-CN" b="1" dirty="0">
                <a:solidFill>
                  <a:schemeClr val="bg1"/>
                </a:solidFill>
                <a:latin typeface="微软雅黑" panose="020B0503020204020204" pitchFamily="34" charset="-122"/>
                <a:ea typeface="微软雅黑" panose="020B0503020204020204" pitchFamily="34" charset="-122"/>
                <a:cs typeface="微软雅黑"/>
              </a:rPr>
              <a:t>20194249</a:t>
            </a:r>
          </a:p>
        </p:txBody>
      </p:sp>
      <p:sp>
        <p:nvSpPr>
          <p:cNvPr id="5" name="矩形 4">
            <a:extLst>
              <a:ext uri="{FF2B5EF4-FFF2-40B4-BE49-F238E27FC236}">
                <a16:creationId xmlns:a16="http://schemas.microsoft.com/office/drawing/2014/main" id="{6EAA0B35-C2AA-5E28-448E-C0CADB546776}"/>
              </a:ext>
            </a:extLst>
          </p:cNvPr>
          <p:cNvSpPr/>
          <p:nvPr/>
        </p:nvSpPr>
        <p:spPr>
          <a:xfrm>
            <a:off x="962551" y="1813483"/>
            <a:ext cx="7543362" cy="561692"/>
          </a:xfrm>
          <a:prstGeom prst="rect">
            <a:avLst/>
          </a:prstGeom>
        </p:spPr>
        <p:txBody>
          <a:bodyPr wrap="square" lIns="68580" tIns="34290" rIns="68580" bIns="34290">
            <a:spAutoFit/>
          </a:bodyPr>
          <a:lstStyle/>
          <a:p>
            <a:pPr algn="ctr"/>
            <a:r>
              <a:rPr lang="zh-CN" altLang="en-US" sz="3200" b="1" dirty="0">
                <a:solidFill>
                  <a:schemeClr val="bg1"/>
                </a:solidFill>
                <a:latin typeface="思源黑体 CN Heavy" panose="020B0A00000000000000" pitchFamily="34" charset="-122"/>
                <a:ea typeface="思源黑体 CN Heavy" panose="020B0A00000000000000" pitchFamily="34" charset="-122"/>
              </a:rPr>
              <a:t>私家车位共享平台后端系统的设计与实现</a:t>
            </a:r>
          </a:p>
        </p:txBody>
      </p:sp>
      <p:cxnSp>
        <p:nvCxnSpPr>
          <p:cNvPr id="6" name="直接连接符 5">
            <a:extLst>
              <a:ext uri="{FF2B5EF4-FFF2-40B4-BE49-F238E27FC236}">
                <a16:creationId xmlns:a16="http://schemas.microsoft.com/office/drawing/2014/main" id="{2F06593B-9524-EF4B-9D2C-3DE6CA89114D}"/>
              </a:ext>
            </a:extLst>
          </p:cNvPr>
          <p:cNvCxnSpPr>
            <a:cxnSpLocks/>
          </p:cNvCxnSpPr>
          <p:nvPr/>
        </p:nvCxnSpPr>
        <p:spPr>
          <a:xfrm flipH="1">
            <a:off x="1098755" y="2440508"/>
            <a:ext cx="727095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7086785"/>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2000"/>
                            </p:stCondLst>
                            <p:childTnLst>
                              <p:par>
                                <p:cTn id="19" presetID="14" presetClass="entr" presetSubtype="10"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randombar(horizontal)">
                                      <p:cBhvr>
                                        <p:cTn id="21" dur="500"/>
                                        <p:tgtEl>
                                          <p:spTgt spid="3"/>
                                        </p:tgtEl>
                                      </p:cBhvr>
                                    </p:animEffect>
                                  </p:childTnLst>
                                </p:cTn>
                              </p:par>
                            </p:childTnLst>
                          </p:cTn>
                        </p:par>
                        <p:par>
                          <p:cTn id="22" fill="hold">
                            <p:stCondLst>
                              <p:cond delay="2500"/>
                            </p:stCondLst>
                            <p:childTnLst>
                              <p:par>
                                <p:cTn id="23" presetID="2" presetClass="entr" presetSubtype="2"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1+#ppt_w/2"/>
                                          </p:val>
                                        </p:tav>
                                        <p:tav tm="100000">
                                          <p:val>
                                            <p:strVal val="#ppt_x"/>
                                          </p:val>
                                        </p:tav>
                                      </p:tavLst>
                                    </p:anim>
                                    <p:anim calcmode="lin" valueType="num">
                                      <p:cBhvr additive="base">
                                        <p:cTn id="26" dur="500" fill="hold"/>
                                        <p:tgtEl>
                                          <p:spTgt spid="4"/>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2" presetClass="entr" presetSubtype="2" fill="hold" grpId="0" nodeType="afterEffect">
                                  <p:stCondLst>
                                    <p:cond delay="0"/>
                                  </p:stCondLst>
                                  <p:childTnLst>
                                    <p:set>
                                      <p:cBhvr>
                                        <p:cTn id="29" dur="1" fill="hold">
                                          <p:stCondLst>
                                            <p:cond delay="0"/>
                                          </p:stCondLst>
                                        </p:cTn>
                                        <p:tgtEl>
                                          <p:spTgt spid="2"/>
                                        </p:tgtEl>
                                        <p:attrNameLst>
                                          <p:attrName>style.visibility</p:attrName>
                                        </p:attrNameLst>
                                      </p:cBhvr>
                                      <p:to>
                                        <p:strVal val="visible"/>
                                      </p:to>
                                    </p:set>
                                    <p:anim calcmode="lin" valueType="num">
                                      <p:cBhvr additive="base">
                                        <p:cTn id="30" dur="500" fill="hold"/>
                                        <p:tgtEl>
                                          <p:spTgt spid="2"/>
                                        </p:tgtEl>
                                        <p:attrNameLst>
                                          <p:attrName>ppt_x</p:attrName>
                                        </p:attrNameLst>
                                      </p:cBhvr>
                                      <p:tavLst>
                                        <p:tav tm="0">
                                          <p:val>
                                            <p:strVal val="1+#ppt_w/2"/>
                                          </p:val>
                                        </p:tav>
                                        <p:tav tm="100000">
                                          <p:val>
                                            <p:strVal val="#ppt_x"/>
                                          </p:val>
                                        </p:tav>
                                      </p:tavLst>
                                    </p:anim>
                                    <p:anim calcmode="lin" valueType="num">
                                      <p:cBhvr additive="base">
                                        <p:cTn id="31"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031321"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非功能性需求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AB1C0F3D-4FD5-AB4B-D130-76CF9D0BA82E}"/>
              </a:ext>
            </a:extLst>
          </p:cNvPr>
          <p:cNvGrpSpPr/>
          <p:nvPr/>
        </p:nvGrpSpPr>
        <p:grpSpPr>
          <a:xfrm>
            <a:off x="3509458" y="1507528"/>
            <a:ext cx="2118437" cy="2126534"/>
            <a:chOff x="3325813" y="1973262"/>
            <a:chExt cx="2492375" cy="2501901"/>
          </a:xfrm>
        </p:grpSpPr>
        <p:sp>
          <p:nvSpPr>
            <p:cNvPr id="3" name="Freeform 5">
              <a:extLst>
                <a:ext uri="{FF2B5EF4-FFF2-40B4-BE49-F238E27FC236}">
                  <a16:creationId xmlns:a16="http://schemas.microsoft.com/office/drawing/2014/main" id="{42247ABC-8E92-3D73-1138-8331D46D393F}"/>
                </a:ext>
              </a:extLst>
            </p:cNvPr>
            <p:cNvSpPr>
              <a:spLocks/>
            </p:cNvSpPr>
            <p:nvPr/>
          </p:nvSpPr>
          <p:spPr bwMode="auto">
            <a:xfrm>
              <a:off x="3325813" y="3276600"/>
              <a:ext cx="1193800" cy="1198563"/>
            </a:xfrm>
            <a:custGeom>
              <a:avLst/>
              <a:gdLst>
                <a:gd name="T0" fmla="*/ 1809 w 4497"/>
                <a:gd name="T1" fmla="*/ 3511 h 4497"/>
                <a:gd name="T2" fmla="*/ 986 w 4497"/>
                <a:gd name="T3" fmla="*/ 3511 h 4497"/>
                <a:gd name="T4" fmla="*/ 986 w 4497"/>
                <a:gd name="T5" fmla="*/ 2687 h 4497"/>
                <a:gd name="T6" fmla="*/ 0 w 4497"/>
                <a:gd name="T7" fmla="*/ 0 h 4497"/>
                <a:gd name="T8" fmla="*/ 1873 w 4497"/>
                <a:gd name="T9" fmla="*/ 0 h 4497"/>
                <a:gd name="T10" fmla="*/ 2721 w 4497"/>
                <a:gd name="T11" fmla="*/ 1776 h 4497"/>
                <a:gd name="T12" fmla="*/ 4497 w 4497"/>
                <a:gd name="T13" fmla="*/ 2624 h 4497"/>
                <a:gd name="T14" fmla="*/ 4497 w 4497"/>
                <a:gd name="T15" fmla="*/ 4497 h 4497"/>
                <a:gd name="T16" fmla="*/ 1809 w 4497"/>
                <a:gd name="T17" fmla="*/ 3511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1809" y="3511"/>
                  </a:moveTo>
                  <a:lnTo>
                    <a:pt x="986" y="3511"/>
                  </a:lnTo>
                  <a:lnTo>
                    <a:pt x="986" y="2687"/>
                  </a:lnTo>
                  <a:cubicBezTo>
                    <a:pt x="369" y="1896"/>
                    <a:pt x="40" y="953"/>
                    <a:pt x="0" y="0"/>
                  </a:cubicBezTo>
                  <a:lnTo>
                    <a:pt x="1873" y="0"/>
                  </a:lnTo>
                  <a:cubicBezTo>
                    <a:pt x="1938" y="644"/>
                    <a:pt x="2222" y="1276"/>
                    <a:pt x="2721" y="1776"/>
                  </a:cubicBezTo>
                  <a:cubicBezTo>
                    <a:pt x="3221" y="2275"/>
                    <a:pt x="3853" y="2558"/>
                    <a:pt x="4497" y="2624"/>
                  </a:cubicBezTo>
                  <a:lnTo>
                    <a:pt x="4497" y="4497"/>
                  </a:lnTo>
                  <a:cubicBezTo>
                    <a:pt x="3544" y="4457"/>
                    <a:pt x="2601" y="4128"/>
                    <a:pt x="1809" y="351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 name="Freeform 6">
              <a:extLst>
                <a:ext uri="{FF2B5EF4-FFF2-40B4-BE49-F238E27FC236}">
                  <a16:creationId xmlns:a16="http://schemas.microsoft.com/office/drawing/2014/main" id="{FBBB1BE0-2BDF-008D-E282-565EE9A2B9B8}"/>
                </a:ext>
              </a:extLst>
            </p:cNvPr>
            <p:cNvSpPr>
              <a:spLocks/>
            </p:cNvSpPr>
            <p:nvPr/>
          </p:nvSpPr>
          <p:spPr bwMode="auto">
            <a:xfrm>
              <a:off x="3325813" y="1973262"/>
              <a:ext cx="1193800" cy="1196975"/>
            </a:xfrm>
            <a:custGeom>
              <a:avLst/>
              <a:gdLst>
                <a:gd name="T0" fmla="*/ 986 w 4497"/>
                <a:gd name="T1" fmla="*/ 1809 h 4497"/>
                <a:gd name="T2" fmla="*/ 986 w 4497"/>
                <a:gd name="T3" fmla="*/ 986 h 4497"/>
                <a:gd name="T4" fmla="*/ 1809 w 4497"/>
                <a:gd name="T5" fmla="*/ 986 h 4497"/>
                <a:gd name="T6" fmla="*/ 4497 w 4497"/>
                <a:gd name="T7" fmla="*/ 0 h 4497"/>
                <a:gd name="T8" fmla="*/ 4497 w 4497"/>
                <a:gd name="T9" fmla="*/ 1861 h 4497"/>
                <a:gd name="T10" fmla="*/ 2659 w 4497"/>
                <a:gd name="T11" fmla="*/ 2659 h 4497"/>
                <a:gd name="T12" fmla="*/ 1861 w 4497"/>
                <a:gd name="T13" fmla="*/ 4497 h 4497"/>
                <a:gd name="T14" fmla="*/ 0 w 4497"/>
                <a:gd name="T15" fmla="*/ 4497 h 4497"/>
                <a:gd name="T16" fmla="*/ 986 w 4497"/>
                <a:gd name="T17" fmla="*/ 1809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986" y="1809"/>
                  </a:moveTo>
                  <a:lnTo>
                    <a:pt x="986" y="986"/>
                  </a:lnTo>
                  <a:lnTo>
                    <a:pt x="1809" y="986"/>
                  </a:lnTo>
                  <a:cubicBezTo>
                    <a:pt x="2601" y="369"/>
                    <a:pt x="3544" y="40"/>
                    <a:pt x="4497" y="0"/>
                  </a:cubicBezTo>
                  <a:lnTo>
                    <a:pt x="4497" y="1861"/>
                  </a:lnTo>
                  <a:cubicBezTo>
                    <a:pt x="3824" y="1887"/>
                    <a:pt x="3165" y="2152"/>
                    <a:pt x="2659" y="2659"/>
                  </a:cubicBezTo>
                  <a:cubicBezTo>
                    <a:pt x="2152" y="3165"/>
                    <a:pt x="1887" y="3824"/>
                    <a:pt x="1861" y="4497"/>
                  </a:cubicBezTo>
                  <a:lnTo>
                    <a:pt x="0" y="4497"/>
                  </a:lnTo>
                  <a:cubicBezTo>
                    <a:pt x="40" y="3544"/>
                    <a:pt x="369" y="2601"/>
                    <a:pt x="986" y="1809"/>
                  </a:cubicBez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 name="Freeform 7">
              <a:extLst>
                <a:ext uri="{FF2B5EF4-FFF2-40B4-BE49-F238E27FC236}">
                  <a16:creationId xmlns:a16="http://schemas.microsoft.com/office/drawing/2014/main" id="{1518147E-A3CA-3E7D-10FA-3E788682D45C}"/>
                </a:ext>
              </a:extLst>
            </p:cNvPr>
            <p:cNvSpPr>
              <a:spLocks/>
            </p:cNvSpPr>
            <p:nvPr/>
          </p:nvSpPr>
          <p:spPr bwMode="auto">
            <a:xfrm>
              <a:off x="4624388" y="3276600"/>
              <a:ext cx="1193800" cy="1198563"/>
            </a:xfrm>
            <a:custGeom>
              <a:avLst/>
              <a:gdLst>
                <a:gd name="T0" fmla="*/ 3511 w 4497"/>
                <a:gd name="T1" fmla="*/ 3511 h 4497"/>
                <a:gd name="T2" fmla="*/ 2687 w 4497"/>
                <a:gd name="T3" fmla="*/ 3511 h 4497"/>
                <a:gd name="T4" fmla="*/ 0 w 4497"/>
                <a:gd name="T5" fmla="*/ 4497 h 4497"/>
                <a:gd name="T6" fmla="*/ 0 w 4497"/>
                <a:gd name="T7" fmla="*/ 2636 h 4497"/>
                <a:gd name="T8" fmla="*/ 1838 w 4497"/>
                <a:gd name="T9" fmla="*/ 1838 h 4497"/>
                <a:gd name="T10" fmla="*/ 2636 w 4497"/>
                <a:gd name="T11" fmla="*/ 0 h 4497"/>
                <a:gd name="T12" fmla="*/ 4497 w 4497"/>
                <a:gd name="T13" fmla="*/ 0 h 4497"/>
                <a:gd name="T14" fmla="*/ 3511 w 4497"/>
                <a:gd name="T15" fmla="*/ 2687 h 4497"/>
                <a:gd name="T16" fmla="*/ 3511 w 4497"/>
                <a:gd name="T17" fmla="*/ 3511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3511" y="3511"/>
                  </a:moveTo>
                  <a:lnTo>
                    <a:pt x="2687" y="3511"/>
                  </a:lnTo>
                  <a:cubicBezTo>
                    <a:pt x="1896" y="4128"/>
                    <a:pt x="953" y="4457"/>
                    <a:pt x="0" y="4497"/>
                  </a:cubicBezTo>
                  <a:lnTo>
                    <a:pt x="0" y="2636"/>
                  </a:lnTo>
                  <a:cubicBezTo>
                    <a:pt x="673" y="2610"/>
                    <a:pt x="1332" y="2345"/>
                    <a:pt x="1838" y="1838"/>
                  </a:cubicBezTo>
                  <a:cubicBezTo>
                    <a:pt x="2345" y="1332"/>
                    <a:pt x="2610" y="673"/>
                    <a:pt x="2636" y="0"/>
                  </a:cubicBezTo>
                  <a:lnTo>
                    <a:pt x="4497" y="0"/>
                  </a:lnTo>
                  <a:cubicBezTo>
                    <a:pt x="4457" y="953"/>
                    <a:pt x="4128" y="1896"/>
                    <a:pt x="3511" y="2687"/>
                  </a:cubicBezTo>
                  <a:lnTo>
                    <a:pt x="3511" y="3511"/>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 name="Freeform 8">
              <a:extLst>
                <a:ext uri="{FF2B5EF4-FFF2-40B4-BE49-F238E27FC236}">
                  <a16:creationId xmlns:a16="http://schemas.microsoft.com/office/drawing/2014/main" id="{229C6B67-14AB-986A-A2E9-13A7DB29A0FD}"/>
                </a:ext>
              </a:extLst>
            </p:cNvPr>
            <p:cNvSpPr>
              <a:spLocks/>
            </p:cNvSpPr>
            <p:nvPr/>
          </p:nvSpPr>
          <p:spPr bwMode="auto">
            <a:xfrm>
              <a:off x="4624388" y="1973262"/>
              <a:ext cx="1193800" cy="1196975"/>
            </a:xfrm>
            <a:custGeom>
              <a:avLst/>
              <a:gdLst>
                <a:gd name="T0" fmla="*/ 3511 w 4497"/>
                <a:gd name="T1" fmla="*/ 1809 h 4497"/>
                <a:gd name="T2" fmla="*/ 4497 w 4497"/>
                <a:gd name="T3" fmla="*/ 4497 h 4497"/>
                <a:gd name="T4" fmla="*/ 2624 w 4497"/>
                <a:gd name="T5" fmla="*/ 4497 h 4497"/>
                <a:gd name="T6" fmla="*/ 1776 w 4497"/>
                <a:gd name="T7" fmla="*/ 2721 h 4497"/>
                <a:gd name="T8" fmla="*/ 0 w 4497"/>
                <a:gd name="T9" fmla="*/ 1873 h 4497"/>
                <a:gd name="T10" fmla="*/ 0 w 4497"/>
                <a:gd name="T11" fmla="*/ 0 h 4497"/>
                <a:gd name="T12" fmla="*/ 2687 w 4497"/>
                <a:gd name="T13" fmla="*/ 986 h 4497"/>
                <a:gd name="T14" fmla="*/ 3511 w 4497"/>
                <a:gd name="T15" fmla="*/ 986 h 4497"/>
                <a:gd name="T16" fmla="*/ 3511 w 4497"/>
                <a:gd name="T17" fmla="*/ 1809 h 4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7" h="4497">
                  <a:moveTo>
                    <a:pt x="3511" y="1809"/>
                  </a:moveTo>
                  <a:cubicBezTo>
                    <a:pt x="4128" y="2601"/>
                    <a:pt x="4457" y="3544"/>
                    <a:pt x="4497" y="4497"/>
                  </a:cubicBezTo>
                  <a:lnTo>
                    <a:pt x="2624" y="4497"/>
                  </a:lnTo>
                  <a:cubicBezTo>
                    <a:pt x="2558" y="3853"/>
                    <a:pt x="2275" y="3221"/>
                    <a:pt x="1776" y="2721"/>
                  </a:cubicBezTo>
                  <a:cubicBezTo>
                    <a:pt x="1276" y="2222"/>
                    <a:pt x="644" y="1938"/>
                    <a:pt x="0" y="1873"/>
                  </a:cubicBezTo>
                  <a:lnTo>
                    <a:pt x="0" y="0"/>
                  </a:lnTo>
                  <a:cubicBezTo>
                    <a:pt x="953" y="40"/>
                    <a:pt x="1896" y="369"/>
                    <a:pt x="2687" y="986"/>
                  </a:cubicBezTo>
                  <a:lnTo>
                    <a:pt x="3511" y="986"/>
                  </a:lnTo>
                  <a:lnTo>
                    <a:pt x="3511" y="1809"/>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zh-CN" altLang="en-US" dirty="0"/>
            </a:p>
          </p:txBody>
        </p:sp>
        <p:sp>
          <p:nvSpPr>
            <p:cNvPr id="7" name="TextBox 50">
              <a:extLst>
                <a:ext uri="{FF2B5EF4-FFF2-40B4-BE49-F238E27FC236}">
                  <a16:creationId xmlns:a16="http://schemas.microsoft.com/office/drawing/2014/main" id="{656D339E-58F3-483D-5C3C-3B1FBB75F60C}"/>
                </a:ext>
              </a:extLst>
            </p:cNvPr>
            <p:cNvSpPr txBox="1"/>
            <p:nvPr/>
          </p:nvSpPr>
          <p:spPr>
            <a:xfrm>
              <a:off x="3786883" y="2348629"/>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1</a:t>
              </a:r>
              <a:endParaRPr lang="zh-CN" altLang="en-US" sz="2200" b="1" dirty="0">
                <a:solidFill>
                  <a:schemeClr val="bg1"/>
                </a:solidFill>
                <a:latin typeface="微软雅黑" pitchFamily="34" charset="-122"/>
                <a:ea typeface="微软雅黑" pitchFamily="34" charset="-122"/>
              </a:endParaRPr>
            </a:p>
          </p:txBody>
        </p:sp>
        <p:sp>
          <p:nvSpPr>
            <p:cNvPr id="8" name="TextBox 36">
              <a:extLst>
                <a:ext uri="{FF2B5EF4-FFF2-40B4-BE49-F238E27FC236}">
                  <a16:creationId xmlns:a16="http://schemas.microsoft.com/office/drawing/2014/main" id="{A6A267EC-5C3F-3DC1-D55A-1D2346261664}"/>
                </a:ext>
              </a:extLst>
            </p:cNvPr>
            <p:cNvSpPr txBox="1"/>
            <p:nvPr/>
          </p:nvSpPr>
          <p:spPr>
            <a:xfrm>
              <a:off x="5251579" y="2348629"/>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2</a:t>
              </a:r>
              <a:endParaRPr lang="zh-CN" altLang="en-US" sz="2200" b="1" dirty="0">
                <a:solidFill>
                  <a:schemeClr val="bg1"/>
                </a:solidFill>
                <a:latin typeface="微软雅黑" pitchFamily="34" charset="-122"/>
                <a:ea typeface="微软雅黑" pitchFamily="34" charset="-122"/>
              </a:endParaRPr>
            </a:p>
          </p:txBody>
        </p:sp>
        <p:sp>
          <p:nvSpPr>
            <p:cNvPr id="9" name="TextBox 34">
              <a:extLst>
                <a:ext uri="{FF2B5EF4-FFF2-40B4-BE49-F238E27FC236}">
                  <a16:creationId xmlns:a16="http://schemas.microsoft.com/office/drawing/2014/main" id="{576639F1-FF9A-194D-E725-29FD10375206}"/>
                </a:ext>
              </a:extLst>
            </p:cNvPr>
            <p:cNvSpPr txBox="1"/>
            <p:nvPr/>
          </p:nvSpPr>
          <p:spPr>
            <a:xfrm>
              <a:off x="3786883" y="3767794"/>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4</a:t>
              </a:r>
              <a:endParaRPr lang="zh-CN" altLang="en-US" sz="2200" b="1" dirty="0">
                <a:solidFill>
                  <a:schemeClr val="bg1"/>
                </a:solidFill>
                <a:latin typeface="微软雅黑" pitchFamily="34" charset="-122"/>
                <a:ea typeface="微软雅黑" pitchFamily="34" charset="-122"/>
              </a:endParaRPr>
            </a:p>
          </p:txBody>
        </p:sp>
        <p:sp>
          <p:nvSpPr>
            <p:cNvPr id="10" name="TextBox 32">
              <a:extLst>
                <a:ext uri="{FF2B5EF4-FFF2-40B4-BE49-F238E27FC236}">
                  <a16:creationId xmlns:a16="http://schemas.microsoft.com/office/drawing/2014/main" id="{E261D0AD-D63C-D296-EA66-73C07D2F72BB}"/>
                </a:ext>
              </a:extLst>
            </p:cNvPr>
            <p:cNvSpPr txBox="1"/>
            <p:nvPr/>
          </p:nvSpPr>
          <p:spPr>
            <a:xfrm>
              <a:off x="5251579" y="3767794"/>
              <a:ext cx="144016" cy="338554"/>
            </a:xfrm>
            <a:prstGeom prst="rect">
              <a:avLst/>
            </a:prstGeom>
            <a:noFill/>
          </p:spPr>
          <p:txBody>
            <a:bodyPr wrap="square" lIns="0" tIns="0" rIns="0" bIns="0" rtlCol="0">
              <a:spAutoFit/>
            </a:bodyPr>
            <a:lstStyle/>
            <a:p>
              <a:pPr algn="ctr"/>
              <a:r>
                <a:rPr lang="en-US" altLang="zh-CN" sz="2200" b="1" dirty="0">
                  <a:solidFill>
                    <a:schemeClr val="bg1"/>
                  </a:solidFill>
                  <a:latin typeface="微软雅黑" pitchFamily="34" charset="-122"/>
                  <a:ea typeface="微软雅黑" pitchFamily="34" charset="-122"/>
                </a:rPr>
                <a:t>3</a:t>
              </a:r>
              <a:endParaRPr lang="zh-CN" altLang="en-US" sz="2200" b="1" dirty="0">
                <a:solidFill>
                  <a:schemeClr val="bg1"/>
                </a:solidFill>
                <a:latin typeface="微软雅黑" pitchFamily="34" charset="-122"/>
                <a:ea typeface="微软雅黑" pitchFamily="34" charset="-122"/>
              </a:endParaRPr>
            </a:p>
          </p:txBody>
        </p:sp>
      </p:grpSp>
      <p:grpSp>
        <p:nvGrpSpPr>
          <p:cNvPr id="12" name="组合 11">
            <a:extLst>
              <a:ext uri="{FF2B5EF4-FFF2-40B4-BE49-F238E27FC236}">
                <a16:creationId xmlns:a16="http://schemas.microsoft.com/office/drawing/2014/main" id="{5825CF21-21E4-F814-182C-057DA684B55C}"/>
              </a:ext>
            </a:extLst>
          </p:cNvPr>
          <p:cNvGrpSpPr/>
          <p:nvPr/>
        </p:nvGrpSpPr>
        <p:grpSpPr>
          <a:xfrm>
            <a:off x="908168" y="1174994"/>
            <a:ext cx="2719452" cy="777535"/>
            <a:chOff x="2954339" y="1279908"/>
            <a:chExt cx="7162269" cy="731770"/>
          </a:xfrm>
        </p:grpSpPr>
        <p:sp>
          <p:nvSpPr>
            <p:cNvPr id="13" name="矩形 12">
              <a:extLst>
                <a:ext uri="{FF2B5EF4-FFF2-40B4-BE49-F238E27FC236}">
                  <a16:creationId xmlns:a16="http://schemas.microsoft.com/office/drawing/2014/main" id="{251870C7-4AE1-470C-B2C8-419A00978E93}"/>
                </a:ext>
              </a:extLst>
            </p:cNvPr>
            <p:cNvSpPr>
              <a:spLocks noChangeArrowheads="1"/>
            </p:cNvSpPr>
            <p:nvPr/>
          </p:nvSpPr>
          <p:spPr bwMode="auto">
            <a:xfrm>
              <a:off x="2954339" y="1694800"/>
              <a:ext cx="7162269"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合理的架构、细化功能、动态验证码</a:t>
              </a:r>
              <a:endParaRPr lang="en-US" altLang="zh-CN" sz="1200" dirty="0">
                <a:latin typeface="思源黑体 CN Normal" panose="020B0400000000000000" pitchFamily="34" charset="-122"/>
                <a:ea typeface="思源黑体 CN Normal" panose="020B0400000000000000" pitchFamily="34" charset="-122"/>
              </a:endParaRPr>
            </a:p>
          </p:txBody>
        </p:sp>
        <p:sp>
          <p:nvSpPr>
            <p:cNvPr id="14" name="矩形 13">
              <a:extLst>
                <a:ext uri="{FF2B5EF4-FFF2-40B4-BE49-F238E27FC236}">
                  <a16:creationId xmlns:a16="http://schemas.microsoft.com/office/drawing/2014/main" id="{278DEA05-2CAA-955E-98FE-F2B524E57072}"/>
                </a:ext>
              </a:extLst>
            </p:cNvPr>
            <p:cNvSpPr/>
            <p:nvPr/>
          </p:nvSpPr>
          <p:spPr>
            <a:xfrm>
              <a:off x="2963093" y="1279908"/>
              <a:ext cx="4865680"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安全性</a:t>
              </a:r>
            </a:p>
          </p:txBody>
        </p:sp>
      </p:grpSp>
      <p:grpSp>
        <p:nvGrpSpPr>
          <p:cNvPr id="15" name="组合 14">
            <a:extLst>
              <a:ext uri="{FF2B5EF4-FFF2-40B4-BE49-F238E27FC236}">
                <a16:creationId xmlns:a16="http://schemas.microsoft.com/office/drawing/2014/main" id="{8957C276-4D7E-76E1-9C06-0E15A3CBEB94}"/>
              </a:ext>
            </a:extLst>
          </p:cNvPr>
          <p:cNvGrpSpPr/>
          <p:nvPr/>
        </p:nvGrpSpPr>
        <p:grpSpPr>
          <a:xfrm>
            <a:off x="5716950" y="1174994"/>
            <a:ext cx="2719452" cy="1054534"/>
            <a:chOff x="2954339" y="1279908"/>
            <a:chExt cx="7162269" cy="992465"/>
          </a:xfrm>
        </p:grpSpPr>
        <p:sp>
          <p:nvSpPr>
            <p:cNvPr id="16" name="矩形 15">
              <a:extLst>
                <a:ext uri="{FF2B5EF4-FFF2-40B4-BE49-F238E27FC236}">
                  <a16:creationId xmlns:a16="http://schemas.microsoft.com/office/drawing/2014/main" id="{7BDA61EF-1870-0901-E4A3-2E7E494CBBA9}"/>
                </a:ext>
              </a:extLst>
            </p:cNvPr>
            <p:cNvSpPr>
              <a:spLocks noChangeArrowheads="1"/>
            </p:cNvSpPr>
            <p:nvPr/>
          </p:nvSpPr>
          <p:spPr bwMode="auto">
            <a:xfrm>
              <a:off x="2954339" y="1694800"/>
              <a:ext cx="7162269" cy="577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保障软件在既定时间和条件下完成规定功能的能力</a:t>
              </a:r>
              <a:endParaRPr lang="en-US" altLang="zh-CN" sz="1200" dirty="0">
                <a:latin typeface="思源黑体 CN Normal" panose="020B0400000000000000" pitchFamily="34" charset="-122"/>
                <a:ea typeface="思源黑体 CN Normal" panose="020B0400000000000000" pitchFamily="34" charset="-122"/>
              </a:endParaRPr>
            </a:p>
          </p:txBody>
        </p:sp>
        <p:sp>
          <p:nvSpPr>
            <p:cNvPr id="17" name="矩形 16">
              <a:extLst>
                <a:ext uri="{FF2B5EF4-FFF2-40B4-BE49-F238E27FC236}">
                  <a16:creationId xmlns:a16="http://schemas.microsoft.com/office/drawing/2014/main" id="{82EDE972-D401-4219-C060-F924D45432FC}"/>
                </a:ext>
              </a:extLst>
            </p:cNvPr>
            <p:cNvSpPr/>
            <p:nvPr/>
          </p:nvSpPr>
          <p:spPr>
            <a:xfrm>
              <a:off x="2963093" y="1279908"/>
              <a:ext cx="4865680"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可靠性</a:t>
              </a:r>
            </a:p>
          </p:txBody>
        </p:sp>
      </p:grpSp>
      <p:grpSp>
        <p:nvGrpSpPr>
          <p:cNvPr id="18" name="组合 17">
            <a:extLst>
              <a:ext uri="{FF2B5EF4-FFF2-40B4-BE49-F238E27FC236}">
                <a16:creationId xmlns:a16="http://schemas.microsoft.com/office/drawing/2014/main" id="{6A6DE9A1-6355-E2BC-6D73-C01491E6D38C}"/>
              </a:ext>
            </a:extLst>
          </p:cNvPr>
          <p:cNvGrpSpPr/>
          <p:nvPr/>
        </p:nvGrpSpPr>
        <p:grpSpPr>
          <a:xfrm>
            <a:off x="5801797" y="3176701"/>
            <a:ext cx="2719452" cy="1054533"/>
            <a:chOff x="2954339" y="1279908"/>
            <a:chExt cx="7162269" cy="992464"/>
          </a:xfrm>
        </p:grpSpPr>
        <p:sp>
          <p:nvSpPr>
            <p:cNvPr id="19" name="矩形 18">
              <a:extLst>
                <a:ext uri="{FF2B5EF4-FFF2-40B4-BE49-F238E27FC236}">
                  <a16:creationId xmlns:a16="http://schemas.microsoft.com/office/drawing/2014/main" id="{E4BB131D-87EF-6D8B-C84A-A2F8F3545597}"/>
                </a:ext>
              </a:extLst>
            </p:cNvPr>
            <p:cNvSpPr>
              <a:spLocks noChangeArrowheads="1"/>
            </p:cNvSpPr>
            <p:nvPr/>
          </p:nvSpPr>
          <p:spPr bwMode="auto">
            <a:xfrm>
              <a:off x="2954339" y="1694800"/>
              <a:ext cx="7162269" cy="577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视图命令的表现方式始终保持一致，使用户界面简单直观</a:t>
              </a:r>
              <a:endParaRPr lang="en-US" altLang="zh-CN" sz="1200" dirty="0">
                <a:latin typeface="思源黑体 CN Normal" panose="020B0400000000000000" pitchFamily="34" charset="-122"/>
                <a:ea typeface="思源黑体 CN Normal" panose="020B0400000000000000" pitchFamily="34" charset="-122"/>
              </a:endParaRPr>
            </a:p>
          </p:txBody>
        </p:sp>
        <p:sp>
          <p:nvSpPr>
            <p:cNvPr id="20" name="矩形 19">
              <a:extLst>
                <a:ext uri="{FF2B5EF4-FFF2-40B4-BE49-F238E27FC236}">
                  <a16:creationId xmlns:a16="http://schemas.microsoft.com/office/drawing/2014/main" id="{4196E057-F41A-72F6-28DA-EBFCC4139E56}"/>
                </a:ext>
              </a:extLst>
            </p:cNvPr>
            <p:cNvSpPr/>
            <p:nvPr/>
          </p:nvSpPr>
          <p:spPr>
            <a:xfrm>
              <a:off x="2963093" y="1279908"/>
              <a:ext cx="4865680"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易使用性</a:t>
              </a:r>
            </a:p>
          </p:txBody>
        </p:sp>
      </p:grpSp>
      <p:grpSp>
        <p:nvGrpSpPr>
          <p:cNvPr id="21" name="组合 20">
            <a:extLst>
              <a:ext uri="{FF2B5EF4-FFF2-40B4-BE49-F238E27FC236}">
                <a16:creationId xmlns:a16="http://schemas.microsoft.com/office/drawing/2014/main" id="{8504ACC3-FF55-2B5F-9752-8828CBA64F77}"/>
              </a:ext>
            </a:extLst>
          </p:cNvPr>
          <p:cNvGrpSpPr/>
          <p:nvPr/>
        </p:nvGrpSpPr>
        <p:grpSpPr>
          <a:xfrm>
            <a:off x="915354" y="3245294"/>
            <a:ext cx="2719452" cy="777535"/>
            <a:chOff x="2954339" y="1279908"/>
            <a:chExt cx="7162269" cy="731770"/>
          </a:xfrm>
        </p:grpSpPr>
        <p:sp>
          <p:nvSpPr>
            <p:cNvPr id="22" name="矩形 21">
              <a:extLst>
                <a:ext uri="{FF2B5EF4-FFF2-40B4-BE49-F238E27FC236}">
                  <a16:creationId xmlns:a16="http://schemas.microsoft.com/office/drawing/2014/main" id="{C1DC4D3E-ED78-DC1C-A0FB-3183518F6E1B}"/>
                </a:ext>
              </a:extLst>
            </p:cNvPr>
            <p:cNvSpPr>
              <a:spLocks noChangeArrowheads="1"/>
            </p:cNvSpPr>
            <p:nvPr/>
          </p:nvSpPr>
          <p:spPr bwMode="auto">
            <a:xfrm>
              <a:off x="2954339" y="1694800"/>
              <a:ext cx="7162269"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b="1" dirty="0">
                  <a:latin typeface="思源黑体 CN Normal" panose="020B0400000000000000" pitchFamily="34" charset="-122"/>
                  <a:ea typeface="思源黑体 CN Normal" panose="020B0400000000000000" pitchFamily="34" charset="-122"/>
                </a:rPr>
                <a:t>动态路由、权限绑定</a:t>
              </a:r>
              <a:endParaRPr lang="en-US" altLang="zh-CN" sz="1200" b="1" dirty="0">
                <a:latin typeface="思源黑体 CN Normal" panose="020B0400000000000000" pitchFamily="34" charset="-122"/>
                <a:ea typeface="思源黑体 CN Normal" panose="020B0400000000000000" pitchFamily="34" charset="-122"/>
              </a:endParaRPr>
            </a:p>
          </p:txBody>
        </p:sp>
        <p:sp>
          <p:nvSpPr>
            <p:cNvPr id="23" name="矩形 22">
              <a:extLst>
                <a:ext uri="{FF2B5EF4-FFF2-40B4-BE49-F238E27FC236}">
                  <a16:creationId xmlns:a16="http://schemas.microsoft.com/office/drawing/2014/main" id="{2C2F533E-23EF-A8D4-66AD-FB49D0BE19C7}"/>
                </a:ext>
              </a:extLst>
            </p:cNvPr>
            <p:cNvSpPr/>
            <p:nvPr/>
          </p:nvSpPr>
          <p:spPr>
            <a:xfrm>
              <a:off x="2963093" y="1279908"/>
              <a:ext cx="5992135"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可维护性及可拓展性</a:t>
              </a:r>
            </a:p>
          </p:txBody>
        </p:sp>
      </p:grpSp>
    </p:spTree>
    <p:extLst>
      <p:ext uri="{BB962C8B-B14F-4D97-AF65-F5344CB8AC3E}">
        <p14:creationId xmlns:p14="http://schemas.microsoft.com/office/powerpoint/2010/main" val="85635129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8" presetClass="emph" presetSubtype="0" fill="hold" nodeType="withEffect">
                                  <p:stCondLst>
                                    <p:cond delay="0"/>
                                  </p:stCondLst>
                                  <p:childTnLst>
                                    <p:animRot by="21600000">
                                      <p:cBhvr>
                                        <p:cTn id="20" dur="1000" fill="hold"/>
                                        <p:tgtEl>
                                          <p:spTgt spid="2"/>
                                        </p:tgtEl>
                                        <p:attrNameLst>
                                          <p:attrName>r</p:attrName>
                                        </p:attrNameLst>
                                      </p:cBhvr>
                                    </p:animRot>
                                  </p:childTnLst>
                                </p:cTn>
                              </p:par>
                            </p:childTnLst>
                          </p:cTn>
                        </p:par>
                        <p:par>
                          <p:cTn id="21" fill="hold">
                            <p:stCondLst>
                              <p:cond delay="2000"/>
                            </p:stCondLst>
                            <p:childTnLst>
                              <p:par>
                                <p:cTn id="22" presetID="18" presetClass="entr" presetSubtype="6"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strips(downRight)">
                                      <p:cBhvr>
                                        <p:cTn id="24" dur="1000"/>
                                        <p:tgtEl>
                                          <p:spTgt spid="12"/>
                                        </p:tgtEl>
                                      </p:cBhvr>
                                    </p:animEffect>
                                  </p:childTnLst>
                                </p:cTn>
                              </p:par>
                            </p:childTnLst>
                          </p:cTn>
                        </p:par>
                        <p:par>
                          <p:cTn id="25" fill="hold">
                            <p:stCondLst>
                              <p:cond delay="3000"/>
                            </p:stCondLst>
                            <p:childTnLst>
                              <p:par>
                                <p:cTn id="26" presetID="18" presetClass="entr" presetSubtype="6"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strips(downRight)">
                                      <p:cBhvr>
                                        <p:cTn id="28" dur="1000"/>
                                        <p:tgtEl>
                                          <p:spTgt spid="15"/>
                                        </p:tgtEl>
                                      </p:cBhvr>
                                    </p:animEffect>
                                  </p:childTnLst>
                                </p:cTn>
                              </p:par>
                            </p:childTnLst>
                          </p:cTn>
                        </p:par>
                        <p:par>
                          <p:cTn id="29" fill="hold">
                            <p:stCondLst>
                              <p:cond delay="4000"/>
                            </p:stCondLst>
                            <p:childTnLst>
                              <p:par>
                                <p:cTn id="30" presetID="18" presetClass="entr" presetSubtype="6" fill="hold"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strips(downRight)">
                                      <p:cBhvr>
                                        <p:cTn id="32" dur="1000"/>
                                        <p:tgtEl>
                                          <p:spTgt spid="18"/>
                                        </p:tgtEl>
                                      </p:cBhvr>
                                    </p:animEffect>
                                  </p:childTnLst>
                                </p:cTn>
                              </p:par>
                            </p:childTnLst>
                          </p:cTn>
                        </p:par>
                        <p:par>
                          <p:cTn id="33" fill="hold">
                            <p:stCondLst>
                              <p:cond delay="5000"/>
                            </p:stCondLst>
                            <p:childTnLst>
                              <p:par>
                                <p:cTn id="34" presetID="18" presetClass="entr" presetSubtype="6" fill="hold" nodeType="after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strips(downRight)">
                                      <p:cBhvr>
                                        <p:cTn id="36"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3</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系统设计</a:t>
            </a:r>
          </a:p>
        </p:txBody>
      </p:sp>
      <p:grpSp>
        <p:nvGrpSpPr>
          <p:cNvPr id="31" name="组合 30"/>
          <p:cNvGrpSpPr/>
          <p:nvPr/>
        </p:nvGrpSpPr>
        <p:grpSpPr>
          <a:xfrm>
            <a:off x="6887336" y="1898314"/>
            <a:ext cx="1569660" cy="892148"/>
            <a:chOff x="9140243" y="2649839"/>
            <a:chExt cx="2092879" cy="1189530"/>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3-1 </a:t>
              </a:r>
              <a:r>
                <a:rPr kumimoji="1" lang="zh-CN" altLang="en-US" dirty="0">
                  <a:solidFill>
                    <a:schemeClr val="bg1"/>
                  </a:solidFill>
                </a:rPr>
                <a:t>系统架构</a:t>
              </a:r>
              <a:endParaRPr lang="zh-CN" altLang="en-US" dirty="0">
                <a:solidFill>
                  <a:schemeClr val="bg1"/>
                </a:solidFill>
                <a:sym typeface="微软雅黑" pitchFamily="34" charset="-122"/>
              </a:endParaRPr>
            </a:p>
          </p:txBody>
        </p:sp>
        <p:sp>
          <p:nvSpPr>
            <p:cNvPr id="33" name="矩形 32"/>
            <p:cNvSpPr/>
            <p:nvPr/>
          </p:nvSpPr>
          <p:spPr>
            <a:xfrm>
              <a:off x="9140243" y="3037021"/>
              <a:ext cx="1853498" cy="410369"/>
            </a:xfrm>
            <a:prstGeom prst="rect">
              <a:avLst/>
            </a:prstGeom>
          </p:spPr>
          <p:txBody>
            <a:bodyPr wrap="none">
              <a:spAutoFit/>
            </a:bodyPr>
            <a:lstStyle/>
            <a:p>
              <a:r>
                <a:rPr lang="en-US" altLang="zh-CN" dirty="0">
                  <a:solidFill>
                    <a:schemeClr val="bg1"/>
                  </a:solidFill>
                </a:rPr>
                <a:t>3-2 </a:t>
              </a:r>
              <a:r>
                <a:rPr lang="zh-CN" altLang="en-US" dirty="0">
                  <a:solidFill>
                    <a:schemeClr val="bg1"/>
                  </a:solidFill>
                </a:rPr>
                <a:t>数据库设计</a:t>
              </a:r>
            </a:p>
          </p:txBody>
        </p:sp>
        <p:sp>
          <p:nvSpPr>
            <p:cNvPr id="34" name="矩形 33"/>
            <p:cNvSpPr/>
            <p:nvPr/>
          </p:nvSpPr>
          <p:spPr>
            <a:xfrm>
              <a:off x="9140243" y="3429000"/>
              <a:ext cx="2092879" cy="410369"/>
            </a:xfrm>
            <a:prstGeom prst="rect">
              <a:avLst/>
            </a:prstGeom>
          </p:spPr>
          <p:txBody>
            <a:bodyPr wrap="none">
              <a:spAutoFit/>
            </a:bodyPr>
            <a:lstStyle/>
            <a:p>
              <a:r>
                <a:rPr kumimoji="1" lang="en-US" altLang="zh-CN" dirty="0">
                  <a:solidFill>
                    <a:schemeClr val="bg1"/>
                  </a:solidFill>
                </a:rPr>
                <a:t>3-3 </a:t>
              </a:r>
              <a:r>
                <a:rPr kumimoji="1" lang="zh-CN" altLang="en-US" dirty="0">
                  <a:solidFill>
                    <a:schemeClr val="bg1"/>
                  </a:solidFill>
                </a:rPr>
                <a:t>系统功能设计</a:t>
              </a:r>
              <a:endParaRPr lang="zh-CN" altLang="en-US" dirty="0">
                <a:solidFill>
                  <a:schemeClr val="bg1"/>
                </a:solidFill>
              </a:endParaRPr>
            </a:p>
          </p:txBody>
        </p:sp>
      </p:grpSp>
    </p:spTree>
    <p:extLst>
      <p:ext uri="{BB962C8B-B14F-4D97-AF65-F5344CB8AC3E}">
        <p14:creationId xmlns:p14="http://schemas.microsoft.com/office/powerpoint/2010/main" val="178969848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5B6CB055-4CE9-A2C6-C036-CDC2B392D0E6}"/>
              </a:ext>
            </a:extLst>
          </p:cNvPr>
          <p:cNvPicPr>
            <a:picLocks noChangeAspect="1"/>
          </p:cNvPicPr>
          <p:nvPr/>
        </p:nvPicPr>
        <p:blipFill>
          <a:blip r:embed="rId3"/>
          <a:stretch>
            <a:fillRect/>
          </a:stretch>
        </p:blipFill>
        <p:spPr>
          <a:xfrm>
            <a:off x="3694470" y="536187"/>
            <a:ext cx="4799495" cy="4263336"/>
          </a:xfrm>
          <a:prstGeom prst="rect">
            <a:avLst/>
          </a:prstGeom>
        </p:spPr>
      </p:pic>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系统架构</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74DBB00D-43D7-C0B7-2CAC-1B66AB59D258}"/>
              </a:ext>
            </a:extLst>
          </p:cNvPr>
          <p:cNvGrpSpPr/>
          <p:nvPr/>
        </p:nvGrpSpPr>
        <p:grpSpPr>
          <a:xfrm>
            <a:off x="501586" y="1124961"/>
            <a:ext cx="2831550" cy="2716527"/>
            <a:chOff x="2954341" y="1279908"/>
            <a:chExt cx="6896340" cy="2556634"/>
          </a:xfrm>
        </p:grpSpPr>
        <p:sp>
          <p:nvSpPr>
            <p:cNvPr id="3" name="矩形 2">
              <a:extLst>
                <a:ext uri="{FF2B5EF4-FFF2-40B4-BE49-F238E27FC236}">
                  <a16:creationId xmlns:a16="http://schemas.microsoft.com/office/drawing/2014/main" id="{071088C1-888C-4146-6FE7-0B2F8DD16803}"/>
                </a:ext>
              </a:extLst>
            </p:cNvPr>
            <p:cNvSpPr>
              <a:spLocks noChangeArrowheads="1"/>
            </p:cNvSpPr>
            <p:nvPr/>
          </p:nvSpPr>
          <p:spPr bwMode="auto">
            <a:xfrm>
              <a:off x="2954341" y="1694800"/>
              <a:ext cx="6896340" cy="2141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私家车位共享平台</a:t>
              </a:r>
              <a:r>
                <a:rPr lang="en-US" altLang="zh-CN" sz="1200" dirty="0">
                  <a:latin typeface="思源黑体 CN Normal" panose="020B0400000000000000" pitchFamily="34" charset="-122"/>
                  <a:ea typeface="思源黑体 CN Normal" panose="020B0400000000000000" pitchFamily="34" charset="-122"/>
                </a:rPr>
                <a:t>APP</a:t>
              </a:r>
              <a:r>
                <a:rPr lang="zh-CN" altLang="en-US" sz="1200" dirty="0">
                  <a:latin typeface="思源黑体 CN Normal" panose="020B0400000000000000" pitchFamily="34" charset="-122"/>
                  <a:ea typeface="思源黑体 CN Normal" panose="020B0400000000000000" pitchFamily="34" charset="-122"/>
                </a:rPr>
                <a:t>后端系统采取</a:t>
              </a:r>
              <a:r>
                <a:rPr lang="zh-CN" altLang="en-US" sz="1200" b="1" dirty="0">
                  <a:latin typeface="思源黑体 CN Normal" panose="020B0400000000000000" pitchFamily="34" charset="-122"/>
                  <a:ea typeface="思源黑体 CN Normal" panose="020B0400000000000000" pitchFamily="34" charset="-122"/>
                </a:rPr>
                <a:t>前后端分离</a:t>
              </a:r>
              <a:r>
                <a:rPr lang="zh-CN" altLang="en-US" sz="1200" dirty="0">
                  <a:latin typeface="思源黑体 CN Normal" panose="020B0400000000000000" pitchFamily="34" charset="-122"/>
                  <a:ea typeface="思源黑体 CN Normal" panose="020B0400000000000000" pitchFamily="34" charset="-122"/>
                </a:rPr>
                <a:t>的形式。前端主要采用</a:t>
              </a:r>
              <a:r>
                <a:rPr lang="en-US" altLang="zh-CN" sz="1200" dirty="0">
                  <a:latin typeface="思源黑体 CN Normal" panose="020B0400000000000000" pitchFamily="34" charset="-122"/>
                  <a:ea typeface="思源黑体 CN Normal" panose="020B0400000000000000" pitchFamily="34" charset="-122"/>
                </a:rPr>
                <a:t>Vue-Element-Admin</a:t>
              </a:r>
              <a:r>
                <a:rPr lang="zh-CN" altLang="en-US" sz="1200" dirty="0">
                  <a:latin typeface="思源黑体 CN Normal" panose="020B0400000000000000" pitchFamily="34" charset="-122"/>
                  <a:ea typeface="思源黑体 CN Normal" panose="020B0400000000000000" pitchFamily="34" charset="-122"/>
                </a:rPr>
                <a:t>前端解决方案。后端主要通过</a:t>
              </a:r>
              <a:r>
                <a:rPr lang="en-US" altLang="zh-CN" sz="1200" dirty="0" err="1">
                  <a:latin typeface="思源黑体 CN Normal" panose="020B0400000000000000" pitchFamily="34" charset="-122"/>
                  <a:ea typeface="思源黑体 CN Normal" panose="020B0400000000000000" pitchFamily="34" charset="-122"/>
                </a:rPr>
                <a:t>SpringBoot</a:t>
              </a:r>
              <a:r>
                <a:rPr lang="zh-CN" altLang="en-US" sz="1200" dirty="0">
                  <a:latin typeface="思源黑体 CN Normal" panose="020B0400000000000000" pitchFamily="34" charset="-122"/>
                  <a:ea typeface="思源黑体 CN Normal" panose="020B0400000000000000" pitchFamily="34" charset="-122"/>
                </a:rPr>
                <a:t>实现，采用了基于</a:t>
              </a:r>
              <a:r>
                <a:rPr lang="en-US" altLang="zh-CN" sz="1200" dirty="0">
                  <a:latin typeface="思源黑体 CN Normal" panose="020B0400000000000000" pitchFamily="34" charset="-122"/>
                  <a:ea typeface="思源黑体 CN Normal" panose="020B0400000000000000" pitchFamily="34" charset="-122"/>
                </a:rPr>
                <a:t>Spring Security</a:t>
              </a:r>
              <a:r>
                <a:rPr lang="zh-CN" altLang="en-US" sz="1200" dirty="0">
                  <a:latin typeface="思源黑体 CN Normal" panose="020B0400000000000000" pitchFamily="34" charset="-122"/>
                  <a:ea typeface="思源黑体 CN Normal" panose="020B0400000000000000" pitchFamily="34" charset="-122"/>
                </a:rPr>
                <a:t>和</a:t>
              </a:r>
              <a:r>
                <a:rPr lang="en-US" altLang="zh-CN" sz="1200" dirty="0" err="1">
                  <a:latin typeface="思源黑体 CN Normal" panose="020B0400000000000000" pitchFamily="34" charset="-122"/>
                  <a:ea typeface="思源黑体 CN Normal" panose="020B0400000000000000" pitchFamily="34" charset="-122"/>
                </a:rPr>
                <a:t>Jwt</a:t>
              </a:r>
              <a:r>
                <a:rPr lang="zh-CN" altLang="en-US" sz="1200" dirty="0">
                  <a:latin typeface="思源黑体 CN Normal" panose="020B0400000000000000" pitchFamily="34" charset="-122"/>
                  <a:ea typeface="思源黑体 CN Normal" panose="020B0400000000000000" pitchFamily="34" charset="-122"/>
                </a:rPr>
                <a:t>的权限框架。整个系统采用了云服务器搭建运行环境，另外通过</a:t>
              </a:r>
              <a:r>
                <a:rPr lang="en-US" altLang="zh-CN" sz="1200" dirty="0" err="1">
                  <a:latin typeface="思源黑体 CN Normal" panose="020B0400000000000000" pitchFamily="34" charset="-122"/>
                  <a:ea typeface="思源黑体 CN Normal" panose="020B0400000000000000" pitchFamily="34" charset="-122"/>
                </a:rPr>
                <a:t>Mysql</a:t>
              </a:r>
              <a:r>
                <a:rPr lang="zh-CN" altLang="en-US" sz="1200" dirty="0">
                  <a:latin typeface="思源黑体 CN Normal" panose="020B0400000000000000" pitchFamily="34" charset="-122"/>
                  <a:ea typeface="思源黑体 CN Normal" panose="020B0400000000000000" pitchFamily="34" charset="-122"/>
                </a:rPr>
                <a:t>数据库存储用户、小区、车位等主体的信息数据。</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88F05AAA-0C2D-36ED-B7BF-435364859D75}"/>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系统架构图</a:t>
              </a:r>
            </a:p>
          </p:txBody>
        </p:sp>
      </p:grpSp>
    </p:spTree>
    <p:extLst>
      <p:ext uri="{BB962C8B-B14F-4D97-AF65-F5344CB8AC3E}">
        <p14:creationId xmlns:p14="http://schemas.microsoft.com/office/powerpoint/2010/main" val="333279858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数据库设计</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01E5C86C-FF73-801C-6F78-433AE9EC493E}"/>
              </a:ext>
            </a:extLst>
          </p:cNvPr>
          <p:cNvGrpSpPr/>
          <p:nvPr/>
        </p:nvGrpSpPr>
        <p:grpSpPr>
          <a:xfrm>
            <a:off x="501586" y="1124961"/>
            <a:ext cx="2831550" cy="1885530"/>
            <a:chOff x="2954341" y="1279908"/>
            <a:chExt cx="6896340" cy="1774549"/>
          </a:xfrm>
        </p:grpSpPr>
        <p:sp>
          <p:nvSpPr>
            <p:cNvPr id="3" name="矩形 2">
              <a:extLst>
                <a:ext uri="{FF2B5EF4-FFF2-40B4-BE49-F238E27FC236}">
                  <a16:creationId xmlns:a16="http://schemas.microsoft.com/office/drawing/2014/main" id="{84D21F7C-D2DD-0810-EEC2-B909FE8B3626}"/>
                </a:ext>
              </a:extLst>
            </p:cNvPr>
            <p:cNvSpPr>
              <a:spLocks noChangeArrowheads="1"/>
            </p:cNvSpPr>
            <p:nvPr/>
          </p:nvSpPr>
          <p:spPr bwMode="auto">
            <a:xfrm>
              <a:off x="2954341" y="1694800"/>
              <a:ext cx="6896340" cy="1359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本系统的数据库设计遵循了以下基本原则：数据具备完整性和一致性，数据遵循标准和规范，数据库拥有独立性并易于扩展，数据安全、可靠，数据冗余性低。</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A4483145-5757-6F03-C866-7952DE71F14D}"/>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数据库物理模型</a:t>
              </a:r>
            </a:p>
          </p:txBody>
        </p:sp>
      </p:grpSp>
      <p:pic>
        <p:nvPicPr>
          <p:cNvPr id="5" name="图片 4">
            <a:extLst>
              <a:ext uri="{FF2B5EF4-FFF2-40B4-BE49-F238E27FC236}">
                <a16:creationId xmlns:a16="http://schemas.microsoft.com/office/drawing/2014/main" id="{2C74AD40-7634-53F7-BFB4-6FEF71CF9725}"/>
              </a:ext>
            </a:extLst>
          </p:cNvPr>
          <p:cNvPicPr>
            <a:picLocks noChangeAspect="1"/>
          </p:cNvPicPr>
          <p:nvPr/>
        </p:nvPicPr>
        <p:blipFill>
          <a:blip r:embed="rId3"/>
          <a:stretch>
            <a:fillRect/>
          </a:stretch>
        </p:blipFill>
        <p:spPr>
          <a:xfrm>
            <a:off x="3783421" y="0"/>
            <a:ext cx="4054890" cy="5143500"/>
          </a:xfrm>
          <a:prstGeom prst="rect">
            <a:avLst/>
          </a:prstGeom>
        </p:spPr>
      </p:pic>
    </p:spTree>
    <p:extLst>
      <p:ext uri="{BB962C8B-B14F-4D97-AF65-F5344CB8AC3E}">
        <p14:creationId xmlns:p14="http://schemas.microsoft.com/office/powerpoint/2010/main" val="301013136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031321"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系统功能设计</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02DA5CC9-2F81-646E-CF4F-29B68AD7C674}"/>
              </a:ext>
            </a:extLst>
          </p:cNvPr>
          <p:cNvGrpSpPr/>
          <p:nvPr/>
        </p:nvGrpSpPr>
        <p:grpSpPr>
          <a:xfrm>
            <a:off x="501586" y="1124961"/>
            <a:ext cx="2831550" cy="777534"/>
            <a:chOff x="2954341" y="1279908"/>
            <a:chExt cx="6896340" cy="731769"/>
          </a:xfrm>
        </p:grpSpPr>
        <p:sp>
          <p:nvSpPr>
            <p:cNvPr id="3" name="矩形 2">
              <a:extLst>
                <a:ext uri="{FF2B5EF4-FFF2-40B4-BE49-F238E27FC236}">
                  <a16:creationId xmlns:a16="http://schemas.microsoft.com/office/drawing/2014/main" id="{051A55FB-F5B9-2E91-AB19-CD25EE93D729}"/>
                </a:ext>
              </a:extLst>
            </p:cNvPr>
            <p:cNvSpPr>
              <a:spLocks noChangeArrowheads="1"/>
            </p:cNvSpPr>
            <p:nvPr/>
          </p:nvSpPr>
          <p:spPr bwMode="auto">
            <a:xfrm>
              <a:off x="2954341" y="1694800"/>
              <a:ext cx="6896340" cy="3168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以授权功能为例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065F0860-8A48-8772-0979-0212CA204F3D}"/>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功能流程图</a:t>
              </a:r>
            </a:p>
          </p:txBody>
        </p:sp>
      </p:grpSp>
      <p:pic>
        <p:nvPicPr>
          <p:cNvPr id="6" name="图片 5">
            <a:extLst>
              <a:ext uri="{FF2B5EF4-FFF2-40B4-BE49-F238E27FC236}">
                <a16:creationId xmlns:a16="http://schemas.microsoft.com/office/drawing/2014/main" id="{5C13DAAE-4584-9936-703E-190BBDEB84BF}"/>
              </a:ext>
            </a:extLst>
          </p:cNvPr>
          <p:cNvPicPr>
            <a:picLocks noChangeAspect="1"/>
          </p:cNvPicPr>
          <p:nvPr/>
        </p:nvPicPr>
        <p:blipFill rotWithShape="1">
          <a:blip r:embed="rId3"/>
          <a:srcRect r="6365"/>
          <a:stretch/>
        </p:blipFill>
        <p:spPr>
          <a:xfrm>
            <a:off x="1984162" y="698662"/>
            <a:ext cx="6654657" cy="4080206"/>
          </a:xfrm>
          <a:prstGeom prst="rect">
            <a:avLst/>
          </a:prstGeom>
        </p:spPr>
      </p:pic>
    </p:spTree>
    <p:extLst>
      <p:ext uri="{BB962C8B-B14F-4D97-AF65-F5344CB8AC3E}">
        <p14:creationId xmlns:p14="http://schemas.microsoft.com/office/powerpoint/2010/main" val="20138405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4</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系统实现</a:t>
            </a:r>
          </a:p>
        </p:txBody>
      </p:sp>
      <p:grpSp>
        <p:nvGrpSpPr>
          <p:cNvPr id="31" name="组合 30"/>
          <p:cNvGrpSpPr/>
          <p:nvPr/>
        </p:nvGrpSpPr>
        <p:grpSpPr>
          <a:xfrm>
            <a:off x="6887336" y="2031845"/>
            <a:ext cx="1569660" cy="598164"/>
            <a:chOff x="9140243" y="2649839"/>
            <a:chExt cx="2092879" cy="797551"/>
          </a:xfrm>
        </p:grpSpPr>
        <p:sp>
          <p:nvSpPr>
            <p:cNvPr id="32" name="矩形 31"/>
            <p:cNvSpPr/>
            <p:nvPr/>
          </p:nvSpPr>
          <p:spPr>
            <a:xfrm>
              <a:off x="9140243" y="2649839"/>
              <a:ext cx="2092879" cy="410369"/>
            </a:xfrm>
            <a:prstGeom prst="rect">
              <a:avLst/>
            </a:prstGeom>
          </p:spPr>
          <p:txBody>
            <a:bodyPr wrap="none">
              <a:spAutoFit/>
            </a:bodyPr>
            <a:lstStyle/>
            <a:p>
              <a:pPr>
                <a:spcBef>
                  <a:spcPct val="0"/>
                </a:spcBef>
              </a:pPr>
              <a:r>
                <a:rPr kumimoji="1" lang="en-US" altLang="zh-CN" dirty="0">
                  <a:solidFill>
                    <a:schemeClr val="bg1"/>
                  </a:solidFill>
                </a:rPr>
                <a:t>4-1 </a:t>
              </a:r>
              <a:r>
                <a:rPr kumimoji="1" lang="zh-CN" altLang="en-US" dirty="0">
                  <a:solidFill>
                    <a:schemeClr val="bg1"/>
                  </a:solidFill>
                </a:rPr>
                <a:t>系统功能实现</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4-2 </a:t>
              </a:r>
              <a:r>
                <a:rPr lang="zh-CN" altLang="en-US" dirty="0">
                  <a:solidFill>
                    <a:schemeClr val="bg1"/>
                  </a:solidFill>
                </a:rPr>
                <a:t>系统演示</a:t>
              </a:r>
            </a:p>
          </p:txBody>
        </p:sp>
      </p:grpSp>
    </p:spTree>
    <p:extLst>
      <p:ext uri="{BB962C8B-B14F-4D97-AF65-F5344CB8AC3E}">
        <p14:creationId xmlns:p14="http://schemas.microsoft.com/office/powerpoint/2010/main" val="372913265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031321"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系统功能实现</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724F9B90-765A-F0BE-B629-088FC5868D48}"/>
              </a:ext>
            </a:extLst>
          </p:cNvPr>
          <p:cNvGrpSpPr/>
          <p:nvPr/>
        </p:nvGrpSpPr>
        <p:grpSpPr>
          <a:xfrm>
            <a:off x="501586" y="1124961"/>
            <a:ext cx="2831550" cy="777534"/>
            <a:chOff x="2954341" y="1279908"/>
            <a:chExt cx="6896340" cy="731769"/>
          </a:xfrm>
        </p:grpSpPr>
        <p:sp>
          <p:nvSpPr>
            <p:cNvPr id="3" name="矩形 2">
              <a:extLst>
                <a:ext uri="{FF2B5EF4-FFF2-40B4-BE49-F238E27FC236}">
                  <a16:creationId xmlns:a16="http://schemas.microsoft.com/office/drawing/2014/main" id="{96D24986-B5CA-2C32-E833-10559F067E06}"/>
                </a:ext>
              </a:extLst>
            </p:cNvPr>
            <p:cNvSpPr>
              <a:spLocks noChangeArrowheads="1"/>
            </p:cNvSpPr>
            <p:nvPr/>
          </p:nvSpPr>
          <p:spPr bwMode="auto">
            <a:xfrm>
              <a:off x="2954341" y="1694800"/>
              <a:ext cx="6896340" cy="3168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以授权功能为例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8F890DA4-E7D3-ABFF-59F7-6D9795349B3D}"/>
                </a:ext>
              </a:extLst>
            </p:cNvPr>
            <p:cNvSpPr/>
            <p:nvPr/>
          </p:nvSpPr>
          <p:spPr>
            <a:xfrm>
              <a:off x="2963097" y="1279908"/>
              <a:ext cx="4085803" cy="374387"/>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功能时序图</a:t>
              </a:r>
            </a:p>
          </p:txBody>
        </p:sp>
      </p:grpSp>
      <p:pic>
        <p:nvPicPr>
          <p:cNvPr id="10" name="图片 9">
            <a:extLst>
              <a:ext uri="{FF2B5EF4-FFF2-40B4-BE49-F238E27FC236}">
                <a16:creationId xmlns:a16="http://schemas.microsoft.com/office/drawing/2014/main" id="{DB12ECB5-62BB-61FE-764F-BC6E08FA9436}"/>
              </a:ext>
            </a:extLst>
          </p:cNvPr>
          <p:cNvPicPr>
            <a:picLocks noChangeAspect="1"/>
          </p:cNvPicPr>
          <p:nvPr/>
        </p:nvPicPr>
        <p:blipFill>
          <a:blip r:embed="rId3"/>
          <a:stretch>
            <a:fillRect/>
          </a:stretch>
        </p:blipFill>
        <p:spPr>
          <a:xfrm>
            <a:off x="2583079" y="233648"/>
            <a:ext cx="5589954" cy="4732010"/>
          </a:xfrm>
          <a:prstGeom prst="rect">
            <a:avLst/>
          </a:prstGeom>
        </p:spPr>
      </p:pic>
    </p:spTree>
    <p:extLst>
      <p:ext uri="{BB962C8B-B14F-4D97-AF65-F5344CB8AC3E}">
        <p14:creationId xmlns:p14="http://schemas.microsoft.com/office/powerpoint/2010/main" val="417842070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系统演示</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矩形 1">
            <a:extLst>
              <a:ext uri="{FF2B5EF4-FFF2-40B4-BE49-F238E27FC236}">
                <a16:creationId xmlns:a16="http://schemas.microsoft.com/office/drawing/2014/main" id="{D1F7B391-5B7D-17FF-C7DF-A33F67C9E816}"/>
              </a:ext>
            </a:extLst>
          </p:cNvPr>
          <p:cNvSpPr>
            <a:spLocks noChangeArrowheads="1"/>
          </p:cNvSpPr>
          <p:nvPr/>
        </p:nvSpPr>
        <p:spPr bwMode="auto">
          <a:xfrm>
            <a:off x="799773" y="634602"/>
            <a:ext cx="7544454" cy="33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最终部署到阿里云服务器，可通过外部链接 </a:t>
            </a:r>
            <a:r>
              <a:rPr lang="en-US" altLang="zh-CN" sz="1200" dirty="0">
                <a:latin typeface="思源黑体 CN Normal" panose="020B0400000000000000" pitchFamily="34" charset="-122"/>
                <a:ea typeface="思源黑体 CN Normal" panose="020B0400000000000000" pitchFamily="34" charset="-122"/>
                <a:hlinkClick r:id="rId3"/>
              </a:rPr>
              <a:t>http://8.130.82.204</a:t>
            </a: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对后端系统进行访问</a:t>
            </a:r>
            <a:endParaRPr lang="en-US" altLang="zh-CN" sz="1200" dirty="0">
              <a:latin typeface="思源黑体 CN Normal" panose="020B0400000000000000" pitchFamily="34" charset="-122"/>
              <a:ea typeface="思源黑体 CN Normal" panose="020B0400000000000000" pitchFamily="34" charset="-122"/>
            </a:endParaRPr>
          </a:p>
        </p:txBody>
      </p:sp>
      <p:pic>
        <p:nvPicPr>
          <p:cNvPr id="5" name="图片 4">
            <a:extLst>
              <a:ext uri="{FF2B5EF4-FFF2-40B4-BE49-F238E27FC236}">
                <a16:creationId xmlns:a16="http://schemas.microsoft.com/office/drawing/2014/main" id="{48789F47-E64A-0BB5-B675-2CB82B21149E}"/>
              </a:ext>
            </a:extLst>
          </p:cNvPr>
          <p:cNvPicPr>
            <a:picLocks noChangeAspect="1"/>
          </p:cNvPicPr>
          <p:nvPr/>
        </p:nvPicPr>
        <p:blipFill rotWithShape="1">
          <a:blip r:embed="rId4"/>
          <a:srcRect b="35537"/>
          <a:stretch/>
        </p:blipFill>
        <p:spPr>
          <a:xfrm>
            <a:off x="892052" y="1276097"/>
            <a:ext cx="7359895" cy="2259583"/>
          </a:xfrm>
          <a:prstGeom prst="rect">
            <a:avLst/>
          </a:prstGeom>
        </p:spPr>
      </p:pic>
    </p:spTree>
    <p:extLst>
      <p:ext uri="{BB962C8B-B14F-4D97-AF65-F5344CB8AC3E}">
        <p14:creationId xmlns:p14="http://schemas.microsoft.com/office/powerpoint/2010/main" val="244900798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系统演示</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3" name="图片 2">
            <a:extLst>
              <a:ext uri="{FF2B5EF4-FFF2-40B4-BE49-F238E27FC236}">
                <a16:creationId xmlns:a16="http://schemas.microsoft.com/office/drawing/2014/main" id="{D0ED4947-EB80-28F9-DB0D-B8FD06560695}"/>
              </a:ext>
            </a:extLst>
          </p:cNvPr>
          <p:cNvPicPr>
            <a:picLocks noChangeAspect="1"/>
          </p:cNvPicPr>
          <p:nvPr/>
        </p:nvPicPr>
        <p:blipFill>
          <a:blip r:embed="rId3"/>
          <a:stretch>
            <a:fillRect/>
          </a:stretch>
        </p:blipFill>
        <p:spPr>
          <a:xfrm>
            <a:off x="799773" y="712309"/>
            <a:ext cx="7544454" cy="3718882"/>
          </a:xfrm>
          <a:prstGeom prst="rect">
            <a:avLst/>
          </a:prstGeom>
        </p:spPr>
      </p:pic>
    </p:spTree>
    <p:extLst>
      <p:ext uri="{BB962C8B-B14F-4D97-AF65-F5344CB8AC3E}">
        <p14:creationId xmlns:p14="http://schemas.microsoft.com/office/powerpoint/2010/main" val="486849645"/>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5</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系统测试</a:t>
            </a:r>
          </a:p>
        </p:txBody>
      </p:sp>
      <p:grpSp>
        <p:nvGrpSpPr>
          <p:cNvPr id="31" name="组合 30"/>
          <p:cNvGrpSpPr/>
          <p:nvPr/>
        </p:nvGrpSpPr>
        <p:grpSpPr>
          <a:xfrm>
            <a:off x="6887334" y="2031845"/>
            <a:ext cx="1210588" cy="598164"/>
            <a:chOff x="9140243" y="2649839"/>
            <a:chExt cx="1614117" cy="797551"/>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5-1 </a:t>
              </a:r>
              <a:r>
                <a:rPr kumimoji="1" lang="zh-CN" altLang="en-US" dirty="0">
                  <a:solidFill>
                    <a:schemeClr val="bg1"/>
                  </a:solidFill>
                </a:rPr>
                <a:t>功能测试</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5-2 </a:t>
              </a:r>
              <a:r>
                <a:rPr lang="zh-CN" altLang="en-US" dirty="0">
                  <a:solidFill>
                    <a:schemeClr val="bg1"/>
                  </a:solidFill>
                </a:rPr>
                <a:t>性能测试</a:t>
              </a:r>
            </a:p>
          </p:txBody>
        </p:sp>
      </p:grpSp>
    </p:spTree>
    <p:extLst>
      <p:ext uri="{BB962C8B-B14F-4D97-AF65-F5344CB8AC3E}">
        <p14:creationId xmlns:p14="http://schemas.microsoft.com/office/powerpoint/2010/main" val="252999381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777BDA6-A78E-26F7-8719-79663D08A96A}"/>
              </a:ext>
            </a:extLst>
          </p:cNvPr>
          <p:cNvPicPr>
            <a:picLocks noChangeAspect="1"/>
          </p:cNvPicPr>
          <p:nvPr/>
        </p:nvPicPr>
        <p:blipFill rotWithShape="1">
          <a:blip r:embed="rId3"/>
          <a:srcRect r="37723"/>
          <a:stretch/>
        </p:blipFill>
        <p:spPr>
          <a:xfrm>
            <a:off x="0" y="0"/>
            <a:ext cx="5088194" cy="5143500"/>
          </a:xfrm>
          <a:prstGeom prst="rect">
            <a:avLst/>
          </a:prstGeom>
        </p:spPr>
      </p:pic>
      <p:sp>
        <p:nvSpPr>
          <p:cNvPr id="89" name="矩形 88">
            <a:extLst>
              <a:ext uri="{FF2B5EF4-FFF2-40B4-BE49-F238E27FC236}">
                <a16:creationId xmlns:a16="http://schemas.microsoft.com/office/drawing/2014/main" id="{98495F52-F02C-4DA8-80E4-050CFC625A09}"/>
              </a:ext>
            </a:extLst>
          </p:cNvPr>
          <p:cNvSpPr/>
          <p:nvPr/>
        </p:nvSpPr>
        <p:spPr>
          <a:xfrm>
            <a:off x="5272549" y="682690"/>
            <a:ext cx="1467464" cy="561692"/>
          </a:xfrm>
          <a:prstGeom prst="rect">
            <a:avLst/>
          </a:prstGeom>
        </p:spPr>
        <p:txBody>
          <a:bodyPr wrap="square" lIns="68580" tIns="34290" rIns="68580" bIns="34290">
            <a:spAutoFit/>
          </a:bodyPr>
          <a:lstStyle/>
          <a:p>
            <a:pPr algn="ctr"/>
            <a:r>
              <a:rPr lang="zh-CN" altLang="en-US" sz="3200" b="1" dirty="0">
                <a:latin typeface="思源黑体 CN Heavy" panose="020B0A00000000000000" pitchFamily="34" charset="-122"/>
                <a:ea typeface="思源黑体 CN Heavy" panose="020B0A00000000000000" pitchFamily="34" charset="-122"/>
              </a:rPr>
              <a:t>目录</a:t>
            </a:r>
          </a:p>
        </p:txBody>
      </p:sp>
      <p:cxnSp>
        <p:nvCxnSpPr>
          <p:cNvPr id="90" name="直接连接符 89">
            <a:extLst>
              <a:ext uri="{FF2B5EF4-FFF2-40B4-BE49-F238E27FC236}">
                <a16:creationId xmlns:a16="http://schemas.microsoft.com/office/drawing/2014/main" id="{9AFA1A6D-DF30-5000-9161-F8C4534395E5}"/>
              </a:ext>
            </a:extLst>
          </p:cNvPr>
          <p:cNvCxnSpPr>
            <a:cxnSpLocks/>
          </p:cNvCxnSpPr>
          <p:nvPr/>
        </p:nvCxnSpPr>
        <p:spPr>
          <a:xfrm flipH="1">
            <a:off x="5397909" y="1328316"/>
            <a:ext cx="337738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4" name="矩形 64">
            <a:extLst>
              <a:ext uri="{FF2B5EF4-FFF2-40B4-BE49-F238E27FC236}">
                <a16:creationId xmlns:a16="http://schemas.microsoft.com/office/drawing/2014/main" id="{BBEF6401-68FD-87BE-5966-9F261D57BEDF}"/>
              </a:ext>
            </a:extLst>
          </p:cNvPr>
          <p:cNvSpPr>
            <a:spLocks noChangeArrowheads="1"/>
          </p:cNvSpPr>
          <p:nvPr/>
        </p:nvSpPr>
        <p:spPr bwMode="auto">
          <a:xfrm>
            <a:off x="5545393" y="1620286"/>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just"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一、背景与目的</a:t>
            </a:r>
          </a:p>
        </p:txBody>
      </p:sp>
      <p:sp>
        <p:nvSpPr>
          <p:cNvPr id="95" name="矩形 64">
            <a:extLst>
              <a:ext uri="{FF2B5EF4-FFF2-40B4-BE49-F238E27FC236}">
                <a16:creationId xmlns:a16="http://schemas.microsoft.com/office/drawing/2014/main" id="{E0F49365-693E-25E8-0BE4-C510D133C9F1}"/>
              </a:ext>
            </a:extLst>
          </p:cNvPr>
          <p:cNvSpPr>
            <a:spLocks noChangeArrowheads="1"/>
          </p:cNvSpPr>
          <p:nvPr/>
        </p:nvSpPr>
        <p:spPr bwMode="auto">
          <a:xfrm>
            <a:off x="5545392" y="2095849"/>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二、需求分析</a:t>
            </a:r>
          </a:p>
        </p:txBody>
      </p:sp>
      <p:sp>
        <p:nvSpPr>
          <p:cNvPr id="96" name="矩形 64">
            <a:extLst>
              <a:ext uri="{FF2B5EF4-FFF2-40B4-BE49-F238E27FC236}">
                <a16:creationId xmlns:a16="http://schemas.microsoft.com/office/drawing/2014/main" id="{6722A1B1-3B75-73B8-580D-6E6F04AB2992}"/>
              </a:ext>
            </a:extLst>
          </p:cNvPr>
          <p:cNvSpPr>
            <a:spLocks noChangeArrowheads="1"/>
          </p:cNvSpPr>
          <p:nvPr/>
        </p:nvSpPr>
        <p:spPr bwMode="auto">
          <a:xfrm>
            <a:off x="5545391" y="2571412"/>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三、系统设计</a:t>
            </a:r>
          </a:p>
        </p:txBody>
      </p:sp>
      <p:sp>
        <p:nvSpPr>
          <p:cNvPr id="97" name="矩形 64">
            <a:extLst>
              <a:ext uri="{FF2B5EF4-FFF2-40B4-BE49-F238E27FC236}">
                <a16:creationId xmlns:a16="http://schemas.microsoft.com/office/drawing/2014/main" id="{6BF8DFEF-6E5C-6309-007A-796ABF3E9DFE}"/>
              </a:ext>
            </a:extLst>
          </p:cNvPr>
          <p:cNvSpPr>
            <a:spLocks noChangeArrowheads="1"/>
          </p:cNvSpPr>
          <p:nvPr/>
        </p:nvSpPr>
        <p:spPr bwMode="auto">
          <a:xfrm>
            <a:off x="5545390" y="3046975"/>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四、系统实现</a:t>
            </a:r>
          </a:p>
        </p:txBody>
      </p:sp>
      <p:sp>
        <p:nvSpPr>
          <p:cNvPr id="98" name="矩形 64">
            <a:extLst>
              <a:ext uri="{FF2B5EF4-FFF2-40B4-BE49-F238E27FC236}">
                <a16:creationId xmlns:a16="http://schemas.microsoft.com/office/drawing/2014/main" id="{AFF5154E-AC83-E987-B5E3-753D6E72E0D1}"/>
              </a:ext>
            </a:extLst>
          </p:cNvPr>
          <p:cNvSpPr>
            <a:spLocks noChangeArrowheads="1"/>
          </p:cNvSpPr>
          <p:nvPr/>
        </p:nvSpPr>
        <p:spPr bwMode="auto">
          <a:xfrm>
            <a:off x="5545389" y="3522538"/>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五、系统测试</a:t>
            </a:r>
          </a:p>
        </p:txBody>
      </p:sp>
      <p:sp>
        <p:nvSpPr>
          <p:cNvPr id="99" name="矩形 64">
            <a:extLst>
              <a:ext uri="{FF2B5EF4-FFF2-40B4-BE49-F238E27FC236}">
                <a16:creationId xmlns:a16="http://schemas.microsoft.com/office/drawing/2014/main" id="{2A3E9C50-38F5-57F2-292E-EF5966D8E8C6}"/>
              </a:ext>
            </a:extLst>
          </p:cNvPr>
          <p:cNvSpPr>
            <a:spLocks noChangeArrowheads="1"/>
          </p:cNvSpPr>
          <p:nvPr/>
        </p:nvSpPr>
        <p:spPr bwMode="auto">
          <a:xfrm>
            <a:off x="5545393" y="3998101"/>
            <a:ext cx="2389239"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eaLnBrk="1" hangingPunct="1">
              <a:spcBef>
                <a:spcPct val="0"/>
              </a:spcBef>
              <a:buFont typeface="Arial" charset="0"/>
              <a:buNone/>
            </a:pPr>
            <a:r>
              <a:rPr lang="zh-CN" altLang="en-US" sz="1500" b="1" dirty="0">
                <a:latin typeface="思源黑体 CN Heavy" panose="020B0A00000000000000" pitchFamily="34" charset="-122"/>
                <a:ea typeface="思源黑体 CN Heavy" panose="020B0A00000000000000" pitchFamily="34" charset="-122"/>
                <a:sym typeface="微软雅黑" pitchFamily="34" charset="-122"/>
              </a:rPr>
              <a:t>六、总结与展望</a:t>
            </a:r>
          </a:p>
        </p:txBody>
      </p:sp>
    </p:spTree>
    <p:extLst>
      <p:ext uri="{BB962C8B-B14F-4D97-AF65-F5344CB8AC3E}">
        <p14:creationId xmlns:p14="http://schemas.microsoft.com/office/powerpoint/2010/main" val="240402495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1000"/>
                                        <p:tgtEl>
                                          <p:spTgt spid="89"/>
                                        </p:tgtEl>
                                      </p:cBhvr>
                                    </p:animEffect>
                                    <p:anim calcmode="lin" valueType="num">
                                      <p:cBhvr>
                                        <p:cTn id="8" dur="1000" fill="hold"/>
                                        <p:tgtEl>
                                          <p:spTgt spid="89"/>
                                        </p:tgtEl>
                                        <p:attrNameLst>
                                          <p:attrName>ppt_x</p:attrName>
                                        </p:attrNameLst>
                                      </p:cBhvr>
                                      <p:tavLst>
                                        <p:tav tm="0">
                                          <p:val>
                                            <p:strVal val="#ppt_x"/>
                                          </p:val>
                                        </p:tav>
                                        <p:tav tm="100000">
                                          <p:val>
                                            <p:strVal val="#ppt_x"/>
                                          </p:val>
                                        </p:tav>
                                      </p:tavLst>
                                    </p:anim>
                                    <p:anim calcmode="lin" valueType="num">
                                      <p:cBhvr>
                                        <p:cTn id="9" dur="1000" fill="hold"/>
                                        <p:tgtEl>
                                          <p:spTgt spid="8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90"/>
                                        </p:tgtEl>
                                        <p:attrNameLst>
                                          <p:attrName>style.visibility</p:attrName>
                                        </p:attrNameLst>
                                      </p:cBhvr>
                                      <p:to>
                                        <p:strVal val="visible"/>
                                      </p:to>
                                    </p:set>
                                    <p:animEffect transition="in" filter="wipe(left)">
                                      <p:cBhvr>
                                        <p:cTn id="13" dur="500"/>
                                        <p:tgtEl>
                                          <p:spTgt spid="90"/>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94"/>
                                        </p:tgtEl>
                                        <p:attrNameLst>
                                          <p:attrName>style.visibility</p:attrName>
                                        </p:attrNameLst>
                                      </p:cBhvr>
                                      <p:to>
                                        <p:strVal val="visible"/>
                                      </p:to>
                                    </p:set>
                                    <p:animEffect transition="in" filter="wipe(left)">
                                      <p:cBhvr>
                                        <p:cTn id="17" dur="500"/>
                                        <p:tgtEl>
                                          <p:spTgt spid="94"/>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95"/>
                                        </p:tgtEl>
                                        <p:attrNameLst>
                                          <p:attrName>style.visibility</p:attrName>
                                        </p:attrNameLst>
                                      </p:cBhvr>
                                      <p:to>
                                        <p:strVal val="visible"/>
                                      </p:to>
                                    </p:set>
                                    <p:animEffect transition="in" filter="wipe(left)">
                                      <p:cBhvr>
                                        <p:cTn id="21" dur="500"/>
                                        <p:tgtEl>
                                          <p:spTgt spid="95"/>
                                        </p:tgtEl>
                                      </p:cBhvr>
                                    </p:animEffect>
                                  </p:childTnLst>
                                </p:cTn>
                              </p:par>
                            </p:childTnLst>
                          </p:cTn>
                        </p:par>
                        <p:par>
                          <p:cTn id="22" fill="hold">
                            <p:stCondLst>
                              <p:cond delay="2500"/>
                            </p:stCondLst>
                            <p:childTnLst>
                              <p:par>
                                <p:cTn id="23" presetID="22" presetClass="entr" presetSubtype="8" fill="hold" grpId="0" nodeType="afterEffect">
                                  <p:stCondLst>
                                    <p:cond delay="0"/>
                                  </p:stCondLst>
                                  <p:childTnLst>
                                    <p:set>
                                      <p:cBhvr>
                                        <p:cTn id="24" dur="1" fill="hold">
                                          <p:stCondLst>
                                            <p:cond delay="0"/>
                                          </p:stCondLst>
                                        </p:cTn>
                                        <p:tgtEl>
                                          <p:spTgt spid="96"/>
                                        </p:tgtEl>
                                        <p:attrNameLst>
                                          <p:attrName>style.visibility</p:attrName>
                                        </p:attrNameLst>
                                      </p:cBhvr>
                                      <p:to>
                                        <p:strVal val="visible"/>
                                      </p:to>
                                    </p:set>
                                    <p:animEffect transition="in" filter="wipe(left)">
                                      <p:cBhvr>
                                        <p:cTn id="25" dur="500"/>
                                        <p:tgtEl>
                                          <p:spTgt spid="96"/>
                                        </p:tgtEl>
                                      </p:cBhvr>
                                    </p:animEffect>
                                  </p:childTnLst>
                                </p:cTn>
                              </p:par>
                            </p:childTnLst>
                          </p:cTn>
                        </p:par>
                        <p:par>
                          <p:cTn id="26" fill="hold">
                            <p:stCondLst>
                              <p:cond delay="3000"/>
                            </p:stCondLst>
                            <p:childTnLst>
                              <p:par>
                                <p:cTn id="27" presetID="22" presetClass="entr" presetSubtype="8" fill="hold" grpId="0" nodeType="afterEffect">
                                  <p:stCondLst>
                                    <p:cond delay="0"/>
                                  </p:stCondLst>
                                  <p:childTnLst>
                                    <p:set>
                                      <p:cBhvr>
                                        <p:cTn id="28" dur="1" fill="hold">
                                          <p:stCondLst>
                                            <p:cond delay="0"/>
                                          </p:stCondLst>
                                        </p:cTn>
                                        <p:tgtEl>
                                          <p:spTgt spid="97"/>
                                        </p:tgtEl>
                                        <p:attrNameLst>
                                          <p:attrName>style.visibility</p:attrName>
                                        </p:attrNameLst>
                                      </p:cBhvr>
                                      <p:to>
                                        <p:strVal val="visible"/>
                                      </p:to>
                                    </p:set>
                                    <p:animEffect transition="in" filter="wipe(left)">
                                      <p:cBhvr>
                                        <p:cTn id="29" dur="500"/>
                                        <p:tgtEl>
                                          <p:spTgt spid="97"/>
                                        </p:tgtEl>
                                      </p:cBhvr>
                                    </p:animEffect>
                                  </p:childTnLst>
                                </p:cTn>
                              </p:par>
                            </p:childTnLst>
                          </p:cTn>
                        </p:par>
                        <p:par>
                          <p:cTn id="30" fill="hold">
                            <p:stCondLst>
                              <p:cond delay="3500"/>
                            </p:stCondLst>
                            <p:childTnLst>
                              <p:par>
                                <p:cTn id="31" presetID="22" presetClass="entr" presetSubtype="8" fill="hold" grpId="0" nodeType="afterEffect">
                                  <p:stCondLst>
                                    <p:cond delay="0"/>
                                  </p:stCondLst>
                                  <p:childTnLst>
                                    <p:set>
                                      <p:cBhvr>
                                        <p:cTn id="32" dur="1" fill="hold">
                                          <p:stCondLst>
                                            <p:cond delay="0"/>
                                          </p:stCondLst>
                                        </p:cTn>
                                        <p:tgtEl>
                                          <p:spTgt spid="98"/>
                                        </p:tgtEl>
                                        <p:attrNameLst>
                                          <p:attrName>style.visibility</p:attrName>
                                        </p:attrNameLst>
                                      </p:cBhvr>
                                      <p:to>
                                        <p:strVal val="visible"/>
                                      </p:to>
                                    </p:set>
                                    <p:animEffect transition="in" filter="wipe(left)">
                                      <p:cBhvr>
                                        <p:cTn id="33" dur="500"/>
                                        <p:tgtEl>
                                          <p:spTgt spid="98"/>
                                        </p:tgtEl>
                                      </p:cBhvr>
                                    </p:animEffect>
                                  </p:childTnLst>
                                </p:cTn>
                              </p:par>
                            </p:childTnLst>
                          </p:cTn>
                        </p:par>
                        <p:par>
                          <p:cTn id="34" fill="hold">
                            <p:stCondLst>
                              <p:cond delay="4000"/>
                            </p:stCondLst>
                            <p:childTnLst>
                              <p:par>
                                <p:cTn id="35" presetID="22" presetClass="entr" presetSubtype="8" fill="hold" grpId="0" nodeType="afterEffect">
                                  <p:stCondLst>
                                    <p:cond delay="0"/>
                                  </p:stCondLst>
                                  <p:childTnLst>
                                    <p:set>
                                      <p:cBhvr>
                                        <p:cTn id="36" dur="1" fill="hold">
                                          <p:stCondLst>
                                            <p:cond delay="0"/>
                                          </p:stCondLst>
                                        </p:cTn>
                                        <p:tgtEl>
                                          <p:spTgt spid="99"/>
                                        </p:tgtEl>
                                        <p:attrNameLst>
                                          <p:attrName>style.visibility</p:attrName>
                                        </p:attrNameLst>
                                      </p:cBhvr>
                                      <p:to>
                                        <p:strVal val="visible"/>
                                      </p:to>
                                    </p:set>
                                    <p:animEffect transition="in" filter="wipe(left)">
                                      <p:cBhvr>
                                        <p:cTn id="37"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4" grpId="0"/>
      <p:bldP spid="95" grpId="0"/>
      <p:bldP spid="96" grpId="0"/>
      <p:bldP spid="97" grpId="0"/>
      <p:bldP spid="98" grpId="0"/>
      <p:bldP spid="9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功能测试</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B4CE0C6D-3E80-1F1D-C913-AC5F4BE798A1}"/>
              </a:ext>
            </a:extLst>
          </p:cNvPr>
          <p:cNvGrpSpPr/>
          <p:nvPr/>
        </p:nvGrpSpPr>
        <p:grpSpPr>
          <a:xfrm>
            <a:off x="501586" y="1124961"/>
            <a:ext cx="2831550" cy="777535"/>
            <a:chOff x="2954341" y="1279908"/>
            <a:chExt cx="6896340" cy="731771"/>
          </a:xfrm>
        </p:grpSpPr>
        <p:sp>
          <p:nvSpPr>
            <p:cNvPr id="3" name="矩形 2">
              <a:extLst>
                <a:ext uri="{FF2B5EF4-FFF2-40B4-BE49-F238E27FC236}">
                  <a16:creationId xmlns:a16="http://schemas.microsoft.com/office/drawing/2014/main" id="{9EC437AE-546E-DA55-33BE-9EDFA99C2873}"/>
                </a:ext>
              </a:extLst>
            </p:cNvPr>
            <p:cNvSpPr>
              <a:spLocks noChangeArrowheads="1"/>
            </p:cNvSpPr>
            <p:nvPr/>
          </p:nvSpPr>
          <p:spPr bwMode="auto">
            <a:xfrm>
              <a:off x="2954341" y="1694801"/>
              <a:ext cx="6896340"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以认证功能为例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4" name="矩形 3">
              <a:extLst>
                <a:ext uri="{FF2B5EF4-FFF2-40B4-BE49-F238E27FC236}">
                  <a16:creationId xmlns:a16="http://schemas.microsoft.com/office/drawing/2014/main" id="{73B330C9-BBB1-5AFA-DC4C-16887F1EF3ED}"/>
                </a:ext>
              </a:extLst>
            </p:cNvPr>
            <p:cNvSpPr/>
            <p:nvPr/>
          </p:nvSpPr>
          <p:spPr>
            <a:xfrm>
              <a:off x="2963097" y="1279908"/>
              <a:ext cx="4085803" cy="700256"/>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功能测试表</a:t>
              </a:r>
            </a:p>
          </p:txBody>
        </p:sp>
      </p:grpSp>
      <p:pic>
        <p:nvPicPr>
          <p:cNvPr id="8" name="图片 7">
            <a:extLst>
              <a:ext uri="{FF2B5EF4-FFF2-40B4-BE49-F238E27FC236}">
                <a16:creationId xmlns:a16="http://schemas.microsoft.com/office/drawing/2014/main" id="{18BBF3BA-D737-827C-1E4B-D1C823C86BEB}"/>
              </a:ext>
            </a:extLst>
          </p:cNvPr>
          <p:cNvPicPr>
            <a:picLocks noChangeAspect="1"/>
          </p:cNvPicPr>
          <p:nvPr/>
        </p:nvPicPr>
        <p:blipFill>
          <a:blip r:embed="rId3"/>
          <a:stretch>
            <a:fillRect/>
          </a:stretch>
        </p:blipFill>
        <p:spPr>
          <a:xfrm>
            <a:off x="2042650" y="964742"/>
            <a:ext cx="6377520" cy="3464737"/>
          </a:xfrm>
          <a:prstGeom prst="rect">
            <a:avLst/>
          </a:prstGeom>
        </p:spPr>
      </p:pic>
    </p:spTree>
    <p:extLst>
      <p:ext uri="{BB962C8B-B14F-4D97-AF65-F5344CB8AC3E}">
        <p14:creationId xmlns:p14="http://schemas.microsoft.com/office/powerpoint/2010/main" val="2013138376"/>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strips(downRight)">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性能测试</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3" name="图片 2">
            <a:extLst>
              <a:ext uri="{FF2B5EF4-FFF2-40B4-BE49-F238E27FC236}">
                <a16:creationId xmlns:a16="http://schemas.microsoft.com/office/drawing/2014/main" id="{F6D7F52F-AEE7-E950-043E-A646C96522E1}"/>
              </a:ext>
            </a:extLst>
          </p:cNvPr>
          <p:cNvPicPr>
            <a:picLocks noChangeAspect="1"/>
          </p:cNvPicPr>
          <p:nvPr/>
        </p:nvPicPr>
        <p:blipFill>
          <a:blip r:embed="rId3"/>
          <a:stretch>
            <a:fillRect/>
          </a:stretch>
        </p:blipFill>
        <p:spPr>
          <a:xfrm>
            <a:off x="2570183" y="534629"/>
            <a:ext cx="5888155" cy="4074242"/>
          </a:xfrm>
          <a:prstGeom prst="rect">
            <a:avLst/>
          </a:prstGeom>
        </p:spPr>
      </p:pic>
      <p:sp>
        <p:nvSpPr>
          <p:cNvPr id="6" name="矩形 5">
            <a:extLst>
              <a:ext uri="{FF2B5EF4-FFF2-40B4-BE49-F238E27FC236}">
                <a16:creationId xmlns:a16="http://schemas.microsoft.com/office/drawing/2014/main" id="{D5410696-D37B-8A79-8589-935B14CA4399}"/>
              </a:ext>
            </a:extLst>
          </p:cNvPr>
          <p:cNvSpPr/>
          <p:nvPr/>
        </p:nvSpPr>
        <p:spPr>
          <a:xfrm>
            <a:off x="505181" y="1124960"/>
            <a:ext cx="1677579" cy="397801"/>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性能测试表</a:t>
            </a:r>
          </a:p>
        </p:txBody>
      </p:sp>
      <p:sp>
        <p:nvSpPr>
          <p:cNvPr id="8" name="矩形 7">
            <a:extLst>
              <a:ext uri="{FF2B5EF4-FFF2-40B4-BE49-F238E27FC236}">
                <a16:creationId xmlns:a16="http://schemas.microsoft.com/office/drawing/2014/main" id="{002D4BC8-9E27-D7D9-27D4-540C73F15472}"/>
              </a:ext>
            </a:extLst>
          </p:cNvPr>
          <p:cNvSpPr>
            <a:spLocks noChangeArrowheads="1"/>
          </p:cNvSpPr>
          <p:nvPr/>
        </p:nvSpPr>
        <p:spPr bwMode="auto">
          <a:xfrm>
            <a:off x="501586" y="1565801"/>
            <a:ext cx="2027762" cy="17216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系统对基础模块、核心功能模块、辅助模块三个模块下的各个功能进行多次测试，对模块的各个功能能否在</a:t>
            </a:r>
            <a:r>
              <a:rPr lang="en-US" altLang="zh-CN" sz="1200" dirty="0">
                <a:latin typeface="思源黑体 CN Normal" panose="020B0400000000000000" pitchFamily="34" charset="-122"/>
                <a:ea typeface="思源黑体 CN Normal" panose="020B0400000000000000" pitchFamily="34" charset="-122"/>
              </a:rPr>
              <a:t>2s</a:t>
            </a:r>
            <a:r>
              <a:rPr lang="zh-CN" altLang="en-US" sz="1200" dirty="0">
                <a:latin typeface="思源黑体 CN Normal" panose="020B0400000000000000" pitchFamily="34" charset="-122"/>
                <a:ea typeface="思源黑体 CN Normal" panose="020B0400000000000000" pitchFamily="34" charset="-122"/>
              </a:rPr>
              <a:t>内完成流程各节点的响应进行成功率统计。</a:t>
            </a:r>
            <a:endParaRPr lang="en-US" altLang="zh-CN" sz="1200" dirty="0">
              <a:latin typeface="思源黑体 CN Normal" panose="020B0400000000000000" pitchFamily="34" charset="-122"/>
              <a:ea typeface="思源黑体 CN Normal" panose="020B0400000000000000" pitchFamily="34" charset="-122"/>
            </a:endParaRPr>
          </a:p>
        </p:txBody>
      </p:sp>
    </p:spTree>
    <p:extLst>
      <p:ext uri="{BB962C8B-B14F-4D97-AF65-F5344CB8AC3E}">
        <p14:creationId xmlns:p14="http://schemas.microsoft.com/office/powerpoint/2010/main" val="333469806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6</a:t>
            </a:r>
            <a:endParaRPr lang="zh-CN" altLang="en-US" sz="5400" b="1" dirty="0">
              <a:solidFill>
                <a:schemeClr val="bg1"/>
              </a:solidFill>
            </a:endParaRPr>
          </a:p>
        </p:txBody>
      </p:sp>
      <p:sp>
        <p:nvSpPr>
          <p:cNvPr id="29" name="矩形 28"/>
          <p:cNvSpPr/>
          <p:nvPr/>
        </p:nvSpPr>
        <p:spPr>
          <a:xfrm>
            <a:off x="4229098" y="2019303"/>
            <a:ext cx="2446824" cy="623248"/>
          </a:xfrm>
          <a:prstGeom prst="rect">
            <a:avLst/>
          </a:prstGeom>
        </p:spPr>
        <p:txBody>
          <a:bodyPr wrap="none" lIns="68580" tIns="34290" rIns="68580" bIns="34290">
            <a:spAutoFit/>
          </a:bodyPr>
          <a:lstStyle/>
          <a:p>
            <a:r>
              <a:rPr lang="zh-CN" altLang="en-US" sz="3600" b="1" dirty="0">
                <a:solidFill>
                  <a:schemeClr val="bg1"/>
                </a:solidFill>
              </a:rPr>
              <a:t>总结与展望</a:t>
            </a:r>
          </a:p>
        </p:txBody>
      </p:sp>
      <p:grpSp>
        <p:nvGrpSpPr>
          <p:cNvPr id="31" name="组合 30"/>
          <p:cNvGrpSpPr/>
          <p:nvPr/>
        </p:nvGrpSpPr>
        <p:grpSpPr>
          <a:xfrm>
            <a:off x="6887334" y="1889402"/>
            <a:ext cx="1210588" cy="892148"/>
            <a:chOff x="9140243" y="2649839"/>
            <a:chExt cx="1614117" cy="1189530"/>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6-1 </a:t>
              </a:r>
              <a:r>
                <a:rPr kumimoji="1" lang="zh-CN" altLang="en-US" dirty="0">
                  <a:solidFill>
                    <a:schemeClr val="bg1"/>
                  </a:solidFill>
                </a:rPr>
                <a:t>论文总结</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6-2 </a:t>
              </a:r>
              <a:r>
                <a:rPr lang="zh-CN" altLang="en-US" dirty="0">
                  <a:solidFill>
                    <a:schemeClr val="bg1"/>
                  </a:solidFill>
                </a:rPr>
                <a:t>工作概览</a:t>
              </a:r>
            </a:p>
          </p:txBody>
        </p:sp>
        <p:sp>
          <p:nvSpPr>
            <p:cNvPr id="34" name="矩形 33"/>
            <p:cNvSpPr/>
            <p:nvPr/>
          </p:nvSpPr>
          <p:spPr>
            <a:xfrm>
              <a:off x="9140243" y="3429000"/>
              <a:ext cx="1614117" cy="410369"/>
            </a:xfrm>
            <a:prstGeom prst="rect">
              <a:avLst/>
            </a:prstGeom>
          </p:spPr>
          <p:txBody>
            <a:bodyPr wrap="none">
              <a:spAutoFit/>
            </a:bodyPr>
            <a:lstStyle/>
            <a:p>
              <a:r>
                <a:rPr kumimoji="1" lang="en-US" altLang="zh-CN" dirty="0">
                  <a:solidFill>
                    <a:schemeClr val="bg1"/>
                  </a:solidFill>
                </a:rPr>
                <a:t>6-3 </a:t>
              </a:r>
              <a:r>
                <a:rPr kumimoji="1" lang="zh-CN" altLang="en-US" dirty="0">
                  <a:solidFill>
                    <a:schemeClr val="bg1"/>
                  </a:solidFill>
                </a:rPr>
                <a:t>研究展望</a:t>
              </a:r>
              <a:endParaRPr lang="zh-CN" altLang="en-US" dirty="0">
                <a:solidFill>
                  <a:schemeClr val="bg1"/>
                </a:solidFill>
              </a:endParaRPr>
            </a:p>
          </p:txBody>
        </p:sp>
      </p:grpSp>
    </p:spTree>
    <p:extLst>
      <p:ext uri="{BB962C8B-B14F-4D97-AF65-F5344CB8AC3E}">
        <p14:creationId xmlns:p14="http://schemas.microsoft.com/office/powerpoint/2010/main" val="245008982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论文总结</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grpSp>
        <p:nvGrpSpPr>
          <p:cNvPr id="2" name="组合 1">
            <a:extLst>
              <a:ext uri="{FF2B5EF4-FFF2-40B4-BE49-F238E27FC236}">
                <a16:creationId xmlns:a16="http://schemas.microsoft.com/office/drawing/2014/main" id="{A03456D2-7736-86EA-724C-FBE53F4AB613}"/>
              </a:ext>
            </a:extLst>
          </p:cNvPr>
          <p:cNvGrpSpPr/>
          <p:nvPr/>
        </p:nvGrpSpPr>
        <p:grpSpPr>
          <a:xfrm>
            <a:off x="923285" y="1325667"/>
            <a:ext cx="1197301" cy="779546"/>
            <a:chOff x="2660401" y="1629745"/>
            <a:chExt cx="1596400" cy="1039397"/>
          </a:xfrm>
        </p:grpSpPr>
        <p:sp>
          <p:nvSpPr>
            <p:cNvPr id="3" name="矩形 2">
              <a:extLst>
                <a:ext uri="{FF2B5EF4-FFF2-40B4-BE49-F238E27FC236}">
                  <a16:creationId xmlns:a16="http://schemas.microsoft.com/office/drawing/2014/main" id="{A0EAD59B-2DE7-103C-7F36-C0307D2DCCBB}"/>
                </a:ext>
              </a:extLst>
            </p:cNvPr>
            <p:cNvSpPr/>
            <p:nvPr/>
          </p:nvSpPr>
          <p:spPr>
            <a:xfrm>
              <a:off x="2702188" y="2258773"/>
              <a:ext cx="1554613" cy="410369"/>
            </a:xfrm>
            <a:prstGeom prst="rect">
              <a:avLst/>
            </a:prstGeom>
          </p:spPr>
          <p:txBody>
            <a:bodyPr wrap="none">
              <a:spAutoFit/>
            </a:bodyPr>
            <a:lstStyle/>
            <a:p>
              <a:r>
                <a:rPr lang="en-US" altLang="zh-CN" b="1" dirty="0">
                  <a:solidFill>
                    <a:schemeClr val="tx1">
                      <a:lumMod val="95000"/>
                      <a:lumOff val="5000"/>
                    </a:schemeClr>
                  </a:solidFill>
                  <a:latin typeface="思源黑体 CN Heavy" panose="020B0A00000000000000" pitchFamily="34" charset="-122"/>
                  <a:ea typeface="思源黑体 CN Heavy" panose="020B0A00000000000000" pitchFamily="34" charset="-122"/>
                </a:rPr>
                <a:t>Innovation</a:t>
              </a:r>
              <a:endParaRPr lang="zh-CN" altLang="en-US" dirty="0">
                <a:solidFill>
                  <a:schemeClr val="tx1">
                    <a:lumMod val="95000"/>
                    <a:lumOff val="5000"/>
                  </a:schemeClr>
                </a:solidFill>
                <a:latin typeface="思源黑体 CN Heavy" panose="020B0A00000000000000" pitchFamily="34" charset="-122"/>
                <a:ea typeface="思源黑体 CN Heavy" panose="020B0A00000000000000" pitchFamily="34" charset="-122"/>
              </a:endParaRPr>
            </a:p>
          </p:txBody>
        </p:sp>
        <p:sp>
          <p:nvSpPr>
            <p:cNvPr id="4" name="文本框 3">
              <a:extLst>
                <a:ext uri="{FF2B5EF4-FFF2-40B4-BE49-F238E27FC236}">
                  <a16:creationId xmlns:a16="http://schemas.microsoft.com/office/drawing/2014/main" id="{95C8E0D1-B4AB-EAA0-F0EA-2344A4A33A57}"/>
                </a:ext>
              </a:extLst>
            </p:cNvPr>
            <p:cNvSpPr txBox="1"/>
            <p:nvPr/>
          </p:nvSpPr>
          <p:spPr>
            <a:xfrm>
              <a:off x="2660401" y="1629745"/>
              <a:ext cx="1203747" cy="697628"/>
            </a:xfrm>
            <a:prstGeom prst="rect">
              <a:avLst/>
            </a:prstGeom>
            <a:noFill/>
          </p:spPr>
          <p:txBody>
            <a:bodyPr wrap="none" rtlCol="0">
              <a:spAutoFit/>
            </a:bodyPr>
            <a:lstStyle/>
            <a:p>
              <a:r>
                <a:rPr lang="zh-CN" altLang="en-US" sz="2800" b="1" dirty="0">
                  <a:solidFill>
                    <a:schemeClr val="tx1">
                      <a:lumMod val="95000"/>
                      <a:lumOff val="5000"/>
                    </a:schemeClr>
                  </a:solidFill>
                  <a:latin typeface="思源黑体 CN Heavy" panose="020B0A00000000000000" pitchFamily="34" charset="-122"/>
                  <a:ea typeface="思源黑体 CN Heavy" panose="020B0A00000000000000" pitchFamily="34" charset="-122"/>
                </a:rPr>
                <a:t>创新</a:t>
              </a:r>
            </a:p>
          </p:txBody>
        </p:sp>
      </p:grpSp>
      <p:grpSp>
        <p:nvGrpSpPr>
          <p:cNvPr id="5" name="组合 4">
            <a:extLst>
              <a:ext uri="{FF2B5EF4-FFF2-40B4-BE49-F238E27FC236}">
                <a16:creationId xmlns:a16="http://schemas.microsoft.com/office/drawing/2014/main" id="{D8355FC2-E826-2BFE-64DE-DCD1D8602189}"/>
              </a:ext>
            </a:extLst>
          </p:cNvPr>
          <p:cNvGrpSpPr/>
          <p:nvPr/>
        </p:nvGrpSpPr>
        <p:grpSpPr>
          <a:xfrm>
            <a:off x="2357251" y="1096716"/>
            <a:ext cx="6187936" cy="1905068"/>
            <a:chOff x="4238859" y="1324283"/>
            <a:chExt cx="8250581" cy="2540091"/>
          </a:xfrm>
        </p:grpSpPr>
        <p:sp>
          <p:nvSpPr>
            <p:cNvPr id="6" name="矩形 3">
              <a:extLst>
                <a:ext uri="{FF2B5EF4-FFF2-40B4-BE49-F238E27FC236}">
                  <a16:creationId xmlns:a16="http://schemas.microsoft.com/office/drawing/2014/main" id="{91EBACF7-B2D6-B8CF-8366-FD2ACBA58605}"/>
                </a:ext>
              </a:extLst>
            </p:cNvPr>
            <p:cNvSpPr/>
            <p:nvPr/>
          </p:nvSpPr>
          <p:spPr>
            <a:xfrm>
              <a:off x="5026257" y="1858753"/>
              <a:ext cx="7463183" cy="1836423"/>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 fmla="*/ 433137 w 5688632"/>
                <a:gd name="connsiteY0" fmla="*/ 12032 h 2053062"/>
                <a:gd name="connsiteX1" fmla="*/ 5688632 w 5688632"/>
                <a:gd name="connsiteY1" fmla="*/ 0 h 2053062"/>
                <a:gd name="connsiteX2" fmla="*/ 5688632 w 5688632"/>
                <a:gd name="connsiteY2" fmla="*/ 2053062 h 2053062"/>
                <a:gd name="connsiteX3" fmla="*/ 0 w 5688632"/>
                <a:gd name="connsiteY3" fmla="*/ 2053062 h 2053062"/>
                <a:gd name="connsiteX4" fmla="*/ 433137 w 5688632"/>
                <a:gd name="connsiteY4" fmla="*/ 12032 h 2053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75000"/>
              </a:schemeClr>
            </a:solidFill>
            <a:ln w="25400" cap="flat" cmpd="sng" algn="ctr">
              <a:noFill/>
              <a:prstDash val="solid"/>
            </a:ln>
            <a:effectLst/>
          </p:spPr>
          <p:txBody>
            <a:bodyPr lIns="1620000" tIns="46800" rIns="72000" bIns="46800" anchor="ctr"/>
            <a:lstStyle/>
            <a:p>
              <a:pPr>
                <a:lnSpc>
                  <a:spcPct val="140000"/>
                </a:lnSpc>
                <a:defRPr/>
              </a:pPr>
              <a:endParaRPr lang="zh-CN" altLang="en-US" sz="1200" kern="0"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7" name="直角三角形 2">
              <a:extLst>
                <a:ext uri="{FF2B5EF4-FFF2-40B4-BE49-F238E27FC236}">
                  <a16:creationId xmlns:a16="http://schemas.microsoft.com/office/drawing/2014/main" id="{45E97C55-5660-D2D1-31E3-42D1E54BB734}"/>
                </a:ext>
              </a:extLst>
            </p:cNvPr>
            <p:cNvSpPr/>
            <p:nvPr/>
          </p:nvSpPr>
          <p:spPr>
            <a:xfrm rot="17117050" flipH="1">
              <a:off x="5042291" y="2515071"/>
              <a:ext cx="1386578" cy="1312027"/>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 fmla="*/ 0 w 1625488"/>
                <a:gd name="connsiteY0" fmla="*/ 1842558 h 1842558"/>
                <a:gd name="connsiteX1" fmla="*/ 0 w 1625488"/>
                <a:gd name="connsiteY1" fmla="*/ 0 h 1842558"/>
                <a:gd name="connsiteX2" fmla="*/ 1625488 w 1625488"/>
                <a:gd name="connsiteY2" fmla="*/ 843012 h 1842558"/>
                <a:gd name="connsiteX3" fmla="*/ 0 w 1625488"/>
                <a:gd name="connsiteY3" fmla="*/ 1842558 h 1842558"/>
                <a:gd name="connsiteX0" fmla="*/ 0 w 1690209"/>
                <a:gd name="connsiteY0" fmla="*/ 1842558 h 1842558"/>
                <a:gd name="connsiteX1" fmla="*/ 0 w 1690209"/>
                <a:gd name="connsiteY1" fmla="*/ 0 h 1842558"/>
                <a:gd name="connsiteX2" fmla="*/ 1690209 w 1690209"/>
                <a:gd name="connsiteY2" fmla="*/ 149753 h 1842558"/>
                <a:gd name="connsiteX3" fmla="*/ 0 w 1690209"/>
                <a:gd name="connsiteY3" fmla="*/ 1842558 h 1842558"/>
              </a:gdLst>
              <a:ahLst/>
              <a:cxnLst>
                <a:cxn ang="0">
                  <a:pos x="connsiteX0" y="connsiteY0"/>
                </a:cxn>
                <a:cxn ang="0">
                  <a:pos x="connsiteX1" y="connsiteY1"/>
                </a:cxn>
                <a:cxn ang="0">
                  <a:pos x="connsiteX2" y="connsiteY2"/>
                </a:cxn>
                <a:cxn ang="0">
                  <a:pos x="connsiteX3" y="connsiteY3"/>
                </a:cxn>
              </a:cxnLst>
              <a:rect l="l" t="t" r="r" b="b"/>
              <a:pathLst>
                <a:path w="1690209" h="1842558">
                  <a:moveTo>
                    <a:pt x="0" y="1842558"/>
                  </a:moveTo>
                  <a:lnTo>
                    <a:pt x="0" y="0"/>
                  </a:lnTo>
                  <a:lnTo>
                    <a:pt x="1690209" y="149753"/>
                  </a:lnTo>
                  <a:lnTo>
                    <a:pt x="0" y="1842558"/>
                  </a:lnTo>
                  <a:close/>
                </a:path>
              </a:pathLst>
            </a:custGeom>
            <a:solidFill>
              <a:schemeClr val="tx1">
                <a:lumMod val="50000"/>
                <a:lumOff val="50000"/>
              </a:schemeClr>
            </a:solidFill>
            <a:ln w="25400" cap="flat" cmpd="sng" algn="ctr">
              <a:noFill/>
              <a:prstDash val="solid"/>
            </a:ln>
            <a:effectLst/>
          </p:spPr>
          <p:txBody>
            <a:bodyPr anchor="ctr"/>
            <a:lstStyle/>
            <a:p>
              <a:pPr algn="ctr">
                <a:defRPr/>
              </a:pPr>
              <a:endParaRPr lang="zh-CN" altLang="en-US" sz="1000" kern="0">
                <a:solidFill>
                  <a:sysClr val="window" lastClr="FFFFFF"/>
                </a:solidFill>
                <a:latin typeface="微软雅黑" panose="020B0503020204020204" pitchFamily="34" charset="-122"/>
                <a:ea typeface="微软雅黑" panose="020B0503020204020204" pitchFamily="34" charset="-122"/>
              </a:endParaRPr>
            </a:p>
          </p:txBody>
        </p:sp>
        <p:sp>
          <p:nvSpPr>
            <p:cNvPr id="8" name="任意多边形 13">
              <a:extLst>
                <a:ext uri="{FF2B5EF4-FFF2-40B4-BE49-F238E27FC236}">
                  <a16:creationId xmlns:a16="http://schemas.microsoft.com/office/drawing/2014/main" id="{3D045B87-EA53-E827-31B1-829CF59EAB19}"/>
                </a:ext>
              </a:extLst>
            </p:cNvPr>
            <p:cNvSpPr/>
            <p:nvPr/>
          </p:nvSpPr>
          <p:spPr>
            <a:xfrm>
              <a:off x="4238859" y="1324283"/>
              <a:ext cx="2314575" cy="1370013"/>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chemeClr val="accent1"/>
            </a:solidFill>
            <a:ln w="25400" cap="flat" cmpd="sng" algn="ctr">
              <a:noFill/>
              <a:prstDash val="solid"/>
            </a:ln>
            <a:effectLst/>
          </p:spPr>
          <p:txBody>
            <a:bodyPr lIns="0" tIns="0" rIns="0" bIns="0" anchor="ctr"/>
            <a:lstStyle/>
            <a:p>
              <a:pPr algn="ctr">
                <a:defRPr/>
              </a:pPr>
              <a:endParaRPr lang="zh-CN" altLang="en-US" sz="1500" kern="0" dirty="0">
                <a:solidFill>
                  <a:srgbClr val="FFFFFF"/>
                </a:solidFill>
                <a:latin typeface="微软雅黑" panose="020B0503020204020204" pitchFamily="34" charset="-122"/>
                <a:ea typeface="微软雅黑" panose="020B0503020204020204" pitchFamily="34" charset="-122"/>
              </a:endParaRPr>
            </a:p>
          </p:txBody>
        </p:sp>
        <p:sp>
          <p:nvSpPr>
            <p:cNvPr id="9" name="TextBox 7">
              <a:extLst>
                <a:ext uri="{FF2B5EF4-FFF2-40B4-BE49-F238E27FC236}">
                  <a16:creationId xmlns:a16="http://schemas.microsoft.com/office/drawing/2014/main" id="{F7306ACA-C645-2A77-7A66-516577BCA850}"/>
                </a:ext>
              </a:extLst>
            </p:cNvPr>
            <p:cNvSpPr txBox="1"/>
            <p:nvPr/>
          </p:nvSpPr>
          <p:spPr>
            <a:xfrm>
              <a:off x="4412242" y="1748102"/>
              <a:ext cx="1865215" cy="697627"/>
            </a:xfrm>
            <a:prstGeom prst="rect">
              <a:avLst/>
            </a:prstGeom>
            <a:noFill/>
          </p:spPr>
          <p:txBody>
            <a:bodyPr wrap="square" rtlCol="0">
              <a:spAutoFit/>
            </a:bodyPr>
            <a:lstStyle/>
            <a:p>
              <a:pPr algn="ctr"/>
              <a:r>
                <a:rPr lang="en-US" altLang="zh-CN" b="1" dirty="0">
                  <a:solidFill>
                    <a:schemeClr val="bg1"/>
                  </a:solidFill>
                  <a:latin typeface="思源黑体 CN Heavy" panose="020B0A00000000000000" pitchFamily="34" charset="-122"/>
                  <a:ea typeface="思源黑体 CN Heavy" panose="020B0A00000000000000" pitchFamily="34" charset="-122"/>
                  <a:cs typeface="微软雅黑"/>
                </a:rPr>
                <a:t>Vue-Element-Admin</a:t>
              </a:r>
              <a:r>
                <a:rPr lang="zh-CN" altLang="en-US" b="1" dirty="0">
                  <a:solidFill>
                    <a:schemeClr val="bg1"/>
                  </a:solidFill>
                  <a:latin typeface="思源黑体 CN Heavy" panose="020B0A00000000000000" pitchFamily="34" charset="-122"/>
                  <a:ea typeface="思源黑体 CN Heavy" panose="020B0A00000000000000" pitchFamily="34" charset="-122"/>
                  <a:cs typeface="微软雅黑"/>
                </a:rPr>
                <a:t>框架</a:t>
              </a:r>
            </a:p>
          </p:txBody>
        </p:sp>
        <p:sp>
          <p:nvSpPr>
            <p:cNvPr id="10" name="Text Box 13">
              <a:extLst>
                <a:ext uri="{FF2B5EF4-FFF2-40B4-BE49-F238E27FC236}">
                  <a16:creationId xmlns:a16="http://schemas.microsoft.com/office/drawing/2014/main" id="{34064F4E-7512-8BC3-FD6B-42AEB3BFDFED}"/>
                </a:ext>
              </a:extLst>
            </p:cNvPr>
            <p:cNvSpPr txBox="1">
              <a:spLocks noChangeArrowheads="1"/>
            </p:cNvSpPr>
            <p:nvPr/>
          </p:nvSpPr>
          <p:spPr bwMode="gray">
            <a:xfrm>
              <a:off x="6569956" y="2139523"/>
              <a:ext cx="5742542" cy="13260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20650" indent="-12065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marL="0" indent="0" algn="just">
                <a:lnSpc>
                  <a:spcPct val="125000"/>
                </a:lnSpc>
              </a:pP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Vue-Element-Admin</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基于</a:t>
              </a: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Vue</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和</a:t>
              </a: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Element-UI</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进行网站搭建，使用最新的前端技术栈，采用</a:t>
              </a:r>
              <a:r>
                <a:rPr lang="en-US" altLang="zh-CN" sz="1200" dirty="0" err="1">
                  <a:solidFill>
                    <a:schemeClr val="tx1">
                      <a:lumMod val="95000"/>
                      <a:lumOff val="5000"/>
                    </a:schemeClr>
                  </a:solidFill>
                  <a:latin typeface="思源黑体 CN Normal" panose="020B0400000000000000" pitchFamily="34" charset="-122"/>
                  <a:ea typeface="思源黑体 CN Normal" panose="020B0400000000000000" pitchFamily="34" charset="-122"/>
                </a:rPr>
                <a:t>SpringBoot</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结合</a:t>
              </a:r>
              <a:r>
                <a:rPr lang="en-US"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Vue</a:t>
              </a:r>
              <a:r>
                <a:rPr lang="zh-CN" altLang="en-US" sz="1200" dirty="0">
                  <a:solidFill>
                    <a:schemeClr val="tx1">
                      <a:lumMod val="95000"/>
                      <a:lumOff val="5000"/>
                    </a:schemeClr>
                  </a:solidFill>
                  <a:latin typeface="思源黑体 CN Normal" panose="020B0400000000000000" pitchFamily="34" charset="-122"/>
                  <a:ea typeface="思源黑体 CN Normal" panose="020B0400000000000000" pitchFamily="34" charset="-122"/>
                </a:rPr>
                <a:t>的这种流行模式，能够使得系统用户界面更加的美观的情况下用户的体验也更加良好，同时还能提高系统开发和扩展的速度。</a:t>
              </a:r>
              <a:endParaRPr lang="zh-CN" altLang="zh-CN" sz="1200" dirty="0">
                <a:solidFill>
                  <a:schemeClr val="tx1">
                    <a:lumMod val="95000"/>
                    <a:lumOff val="5000"/>
                  </a:schemeClr>
                </a:solidFill>
                <a:latin typeface="思源黑体 CN Normal" panose="020B0400000000000000" pitchFamily="34" charset="-122"/>
                <a:ea typeface="思源黑体 CN Normal" panose="020B0400000000000000" pitchFamily="34" charset="-122"/>
                <a:cs typeface="微软雅黑"/>
              </a:endParaRPr>
            </a:p>
          </p:txBody>
        </p:sp>
      </p:grpSp>
      <p:grpSp>
        <p:nvGrpSpPr>
          <p:cNvPr id="11" name="组合 10">
            <a:extLst>
              <a:ext uri="{FF2B5EF4-FFF2-40B4-BE49-F238E27FC236}">
                <a16:creationId xmlns:a16="http://schemas.microsoft.com/office/drawing/2014/main" id="{CD62AF98-0CF8-74A7-0828-2504DB8B82A3}"/>
              </a:ext>
            </a:extLst>
          </p:cNvPr>
          <p:cNvGrpSpPr/>
          <p:nvPr/>
        </p:nvGrpSpPr>
        <p:grpSpPr>
          <a:xfrm>
            <a:off x="997687" y="2800913"/>
            <a:ext cx="6440486" cy="1922836"/>
            <a:chOff x="1706779" y="3596733"/>
            <a:chExt cx="8587315" cy="2563781"/>
          </a:xfrm>
        </p:grpSpPr>
        <p:sp>
          <p:nvSpPr>
            <p:cNvPr id="12" name="矩形 3">
              <a:extLst>
                <a:ext uri="{FF2B5EF4-FFF2-40B4-BE49-F238E27FC236}">
                  <a16:creationId xmlns:a16="http://schemas.microsoft.com/office/drawing/2014/main" id="{EA1D40A5-5989-40E4-AA52-348E7C9877B6}"/>
                </a:ext>
              </a:extLst>
            </p:cNvPr>
            <p:cNvSpPr/>
            <p:nvPr/>
          </p:nvSpPr>
          <p:spPr>
            <a:xfrm>
              <a:off x="2474753" y="4174210"/>
              <a:ext cx="7819341" cy="1819058"/>
            </a:xfrm>
            <a:custGeom>
              <a:avLst/>
              <a:gdLst>
                <a:gd name="connsiteX0" fmla="*/ 0 w 5688632"/>
                <a:gd name="connsiteY0" fmla="*/ 0 h 2053062"/>
                <a:gd name="connsiteX1" fmla="*/ 5688632 w 5688632"/>
                <a:gd name="connsiteY1" fmla="*/ 0 h 2053062"/>
                <a:gd name="connsiteX2" fmla="*/ 5688632 w 5688632"/>
                <a:gd name="connsiteY2" fmla="*/ 2053062 h 2053062"/>
                <a:gd name="connsiteX3" fmla="*/ 0 w 5688632"/>
                <a:gd name="connsiteY3" fmla="*/ 2053062 h 2053062"/>
                <a:gd name="connsiteX4" fmla="*/ 0 w 5688632"/>
                <a:gd name="connsiteY4" fmla="*/ 0 h 2053062"/>
                <a:gd name="connsiteX0" fmla="*/ 433137 w 5688632"/>
                <a:gd name="connsiteY0" fmla="*/ 12032 h 2053062"/>
                <a:gd name="connsiteX1" fmla="*/ 5688632 w 5688632"/>
                <a:gd name="connsiteY1" fmla="*/ 0 h 2053062"/>
                <a:gd name="connsiteX2" fmla="*/ 5688632 w 5688632"/>
                <a:gd name="connsiteY2" fmla="*/ 2053062 h 2053062"/>
                <a:gd name="connsiteX3" fmla="*/ 0 w 5688632"/>
                <a:gd name="connsiteY3" fmla="*/ 2053062 h 2053062"/>
                <a:gd name="connsiteX4" fmla="*/ 433137 w 5688632"/>
                <a:gd name="connsiteY4" fmla="*/ 12032 h 2053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8632" h="2053062">
                  <a:moveTo>
                    <a:pt x="433137" y="12032"/>
                  </a:moveTo>
                  <a:lnTo>
                    <a:pt x="5688632" y="0"/>
                  </a:lnTo>
                  <a:lnTo>
                    <a:pt x="5688632" y="2053062"/>
                  </a:lnTo>
                  <a:lnTo>
                    <a:pt x="0" y="2053062"/>
                  </a:lnTo>
                  <a:lnTo>
                    <a:pt x="433137" y="12032"/>
                  </a:lnTo>
                  <a:close/>
                </a:path>
              </a:pathLst>
            </a:custGeom>
            <a:solidFill>
              <a:schemeClr val="bg1">
                <a:lumMod val="75000"/>
              </a:schemeClr>
            </a:solidFill>
            <a:ln w="25400" cap="flat" cmpd="sng" algn="ctr">
              <a:noFill/>
              <a:prstDash val="solid"/>
            </a:ln>
            <a:effectLst/>
          </p:spPr>
          <p:txBody>
            <a:bodyPr lIns="1620000" tIns="46800" rIns="72000" bIns="46800" anchor="ctr"/>
            <a:lstStyle/>
            <a:p>
              <a:pPr>
                <a:lnSpc>
                  <a:spcPct val="140000"/>
                </a:lnSpc>
                <a:defRPr/>
              </a:pPr>
              <a:endParaRPr lang="zh-CN" altLang="en-US" sz="1200" kern="0"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13" name="直角三角形 2">
              <a:extLst>
                <a:ext uri="{FF2B5EF4-FFF2-40B4-BE49-F238E27FC236}">
                  <a16:creationId xmlns:a16="http://schemas.microsoft.com/office/drawing/2014/main" id="{5F787514-B3DE-9521-2AB7-B9E61F314A20}"/>
                </a:ext>
              </a:extLst>
            </p:cNvPr>
            <p:cNvSpPr/>
            <p:nvPr/>
          </p:nvSpPr>
          <p:spPr>
            <a:xfrm rot="17117050" flipH="1">
              <a:off x="2486725" y="4791148"/>
              <a:ext cx="1408213" cy="1330520"/>
            </a:xfrm>
            <a:custGeom>
              <a:avLst/>
              <a:gdLst>
                <a:gd name="connsiteX0" fmla="*/ 0 w 2088232"/>
                <a:gd name="connsiteY0" fmla="*/ 1842558 h 1842558"/>
                <a:gd name="connsiteX1" fmla="*/ 0 w 2088232"/>
                <a:gd name="connsiteY1" fmla="*/ 0 h 1842558"/>
                <a:gd name="connsiteX2" fmla="*/ 2088232 w 2088232"/>
                <a:gd name="connsiteY2" fmla="*/ 1842558 h 1842558"/>
                <a:gd name="connsiteX3" fmla="*/ 0 w 2088232"/>
                <a:gd name="connsiteY3" fmla="*/ 1842558 h 1842558"/>
                <a:gd name="connsiteX0" fmla="*/ 0 w 1625488"/>
                <a:gd name="connsiteY0" fmla="*/ 1842558 h 1842558"/>
                <a:gd name="connsiteX1" fmla="*/ 0 w 1625488"/>
                <a:gd name="connsiteY1" fmla="*/ 0 h 1842558"/>
                <a:gd name="connsiteX2" fmla="*/ 1625488 w 1625488"/>
                <a:gd name="connsiteY2" fmla="*/ 843012 h 1842558"/>
                <a:gd name="connsiteX3" fmla="*/ 0 w 1625488"/>
                <a:gd name="connsiteY3" fmla="*/ 1842558 h 1842558"/>
                <a:gd name="connsiteX0" fmla="*/ 0 w 1690209"/>
                <a:gd name="connsiteY0" fmla="*/ 1842558 h 1842558"/>
                <a:gd name="connsiteX1" fmla="*/ 0 w 1690209"/>
                <a:gd name="connsiteY1" fmla="*/ 0 h 1842558"/>
                <a:gd name="connsiteX2" fmla="*/ 1690209 w 1690209"/>
                <a:gd name="connsiteY2" fmla="*/ 149753 h 1842558"/>
                <a:gd name="connsiteX3" fmla="*/ 0 w 1690209"/>
                <a:gd name="connsiteY3" fmla="*/ 1842558 h 1842558"/>
              </a:gdLst>
              <a:ahLst/>
              <a:cxnLst>
                <a:cxn ang="0">
                  <a:pos x="connsiteX0" y="connsiteY0"/>
                </a:cxn>
                <a:cxn ang="0">
                  <a:pos x="connsiteX1" y="connsiteY1"/>
                </a:cxn>
                <a:cxn ang="0">
                  <a:pos x="connsiteX2" y="connsiteY2"/>
                </a:cxn>
                <a:cxn ang="0">
                  <a:pos x="connsiteX3" y="connsiteY3"/>
                </a:cxn>
              </a:cxnLst>
              <a:rect l="l" t="t" r="r" b="b"/>
              <a:pathLst>
                <a:path w="1690209" h="1842558">
                  <a:moveTo>
                    <a:pt x="0" y="1842558"/>
                  </a:moveTo>
                  <a:lnTo>
                    <a:pt x="0" y="0"/>
                  </a:lnTo>
                  <a:lnTo>
                    <a:pt x="1690209" y="149753"/>
                  </a:lnTo>
                  <a:lnTo>
                    <a:pt x="0" y="1842558"/>
                  </a:lnTo>
                  <a:close/>
                </a:path>
              </a:pathLst>
            </a:custGeom>
            <a:solidFill>
              <a:schemeClr val="tx1">
                <a:lumMod val="50000"/>
                <a:lumOff val="50000"/>
              </a:schemeClr>
            </a:solidFill>
            <a:ln w="25400" cap="flat" cmpd="sng" algn="ctr">
              <a:noFill/>
              <a:prstDash val="solid"/>
            </a:ln>
            <a:effectLst/>
          </p:spPr>
          <p:txBody>
            <a:bodyPr anchor="ctr"/>
            <a:lstStyle/>
            <a:p>
              <a:pPr algn="ctr">
                <a:defRPr/>
              </a:pPr>
              <a:endParaRPr lang="zh-CN" altLang="en-US" sz="1000" kern="0">
                <a:solidFill>
                  <a:sysClr val="window" lastClr="FFFFFF"/>
                </a:solidFill>
                <a:latin typeface="微软雅黑" panose="020B0503020204020204" pitchFamily="34" charset="-122"/>
                <a:ea typeface="微软雅黑" panose="020B0503020204020204" pitchFamily="34" charset="-122"/>
              </a:endParaRPr>
            </a:p>
          </p:txBody>
        </p:sp>
        <p:sp>
          <p:nvSpPr>
            <p:cNvPr id="14" name="任意多边形 20">
              <a:extLst>
                <a:ext uri="{FF2B5EF4-FFF2-40B4-BE49-F238E27FC236}">
                  <a16:creationId xmlns:a16="http://schemas.microsoft.com/office/drawing/2014/main" id="{3E42B5A9-3A8D-2803-079C-9B0FBF4A6527}"/>
                </a:ext>
              </a:extLst>
            </p:cNvPr>
            <p:cNvSpPr/>
            <p:nvPr/>
          </p:nvSpPr>
          <p:spPr>
            <a:xfrm>
              <a:off x="1706779" y="3596733"/>
              <a:ext cx="2314575" cy="1370012"/>
            </a:xfrm>
            <a:custGeom>
              <a:avLst/>
              <a:gdLst>
                <a:gd name="connsiteX0" fmla="*/ 271763 w 2315387"/>
                <a:gd name="connsiteY0" fmla="*/ 0 h 1620180"/>
                <a:gd name="connsiteX1" fmla="*/ 1824103 w 2315387"/>
                <a:gd name="connsiteY1" fmla="*/ 232317 h 1620180"/>
                <a:gd name="connsiteX2" fmla="*/ 2315387 w 2315387"/>
                <a:gd name="connsiteY2" fmla="*/ 1620180 h 1620180"/>
                <a:gd name="connsiteX3" fmla="*/ 0 w 2315387"/>
                <a:gd name="connsiteY3" fmla="*/ 1528412 h 1620180"/>
              </a:gdLst>
              <a:ahLst/>
              <a:cxnLst>
                <a:cxn ang="0">
                  <a:pos x="connsiteX0" y="connsiteY0"/>
                </a:cxn>
                <a:cxn ang="0">
                  <a:pos x="connsiteX1" y="connsiteY1"/>
                </a:cxn>
                <a:cxn ang="0">
                  <a:pos x="connsiteX2" y="connsiteY2"/>
                </a:cxn>
                <a:cxn ang="0">
                  <a:pos x="connsiteX3" y="connsiteY3"/>
                </a:cxn>
              </a:cxnLst>
              <a:rect l="l" t="t" r="r" b="b"/>
              <a:pathLst>
                <a:path w="2315387" h="1620180">
                  <a:moveTo>
                    <a:pt x="271763" y="0"/>
                  </a:moveTo>
                  <a:lnTo>
                    <a:pt x="1824103" y="232317"/>
                  </a:lnTo>
                  <a:lnTo>
                    <a:pt x="2315387" y="1620180"/>
                  </a:lnTo>
                  <a:lnTo>
                    <a:pt x="0" y="1528412"/>
                  </a:lnTo>
                  <a:close/>
                </a:path>
              </a:pathLst>
            </a:custGeom>
            <a:solidFill>
              <a:schemeClr val="accent1"/>
            </a:solidFill>
            <a:ln w="25400" cap="flat" cmpd="sng" algn="ctr">
              <a:noFill/>
              <a:prstDash val="solid"/>
            </a:ln>
            <a:effectLst/>
          </p:spPr>
          <p:txBody>
            <a:bodyPr lIns="0" tIns="0" rIns="0" bIns="0" anchor="ctr"/>
            <a:lstStyle/>
            <a:p>
              <a:pPr algn="ctr">
                <a:defRPr/>
              </a:pPr>
              <a:endParaRPr lang="zh-CN" altLang="en-US" sz="1500" kern="0" dirty="0">
                <a:solidFill>
                  <a:srgbClr val="FFFFFF"/>
                </a:solidFill>
                <a:latin typeface="微软雅黑" panose="020B0503020204020204" pitchFamily="34" charset="-122"/>
                <a:ea typeface="微软雅黑" panose="020B0503020204020204" pitchFamily="34" charset="-122"/>
              </a:endParaRPr>
            </a:p>
          </p:txBody>
        </p:sp>
        <p:sp>
          <p:nvSpPr>
            <p:cNvPr id="15" name="TextBox 8">
              <a:extLst>
                <a:ext uri="{FF2B5EF4-FFF2-40B4-BE49-F238E27FC236}">
                  <a16:creationId xmlns:a16="http://schemas.microsoft.com/office/drawing/2014/main" id="{74C01868-FD0C-1D0E-E8A2-300369E44858}"/>
                </a:ext>
              </a:extLst>
            </p:cNvPr>
            <p:cNvSpPr txBox="1"/>
            <p:nvPr/>
          </p:nvSpPr>
          <p:spPr>
            <a:xfrm>
              <a:off x="1864171" y="3987849"/>
              <a:ext cx="1867972" cy="697627"/>
            </a:xfrm>
            <a:prstGeom prst="rect">
              <a:avLst/>
            </a:prstGeom>
            <a:noFill/>
          </p:spPr>
          <p:txBody>
            <a:bodyPr wrap="square" rtlCol="0">
              <a:spAutoFit/>
            </a:bodyPr>
            <a:lstStyle>
              <a:defPPr>
                <a:defRPr lang="zh-CN"/>
              </a:defPPr>
              <a:lvl1pPr algn="ctr">
                <a:defRPr b="1">
                  <a:solidFill>
                    <a:schemeClr val="bg1"/>
                  </a:solidFill>
                  <a:latin typeface="思源黑体 CN Heavy" panose="020B0A00000000000000" pitchFamily="34" charset="-122"/>
                  <a:ea typeface="思源黑体 CN Heavy" panose="020B0A00000000000000" pitchFamily="34" charset="-122"/>
                  <a:cs typeface="微软雅黑"/>
                </a:defRPr>
              </a:lvl1pPr>
            </a:lstStyle>
            <a:p>
              <a:r>
                <a:rPr lang="zh-CN" altLang="en-US" dirty="0"/>
                <a:t>动态路由与</a:t>
              </a:r>
              <a:endParaRPr lang="en-US" altLang="zh-CN" dirty="0"/>
            </a:p>
            <a:p>
              <a:r>
                <a:rPr lang="zh-CN" altLang="en-US" dirty="0"/>
                <a:t>权限绑定</a:t>
              </a:r>
            </a:p>
          </p:txBody>
        </p:sp>
        <p:sp>
          <p:nvSpPr>
            <p:cNvPr id="16" name="Text Box 13">
              <a:extLst>
                <a:ext uri="{FF2B5EF4-FFF2-40B4-BE49-F238E27FC236}">
                  <a16:creationId xmlns:a16="http://schemas.microsoft.com/office/drawing/2014/main" id="{F31D25DB-4C3E-ED3A-B3CB-6C961CD330D1}"/>
                </a:ext>
              </a:extLst>
            </p:cNvPr>
            <p:cNvSpPr txBox="1">
              <a:spLocks noChangeArrowheads="1"/>
            </p:cNvSpPr>
            <p:nvPr/>
          </p:nvSpPr>
          <p:spPr bwMode="gray">
            <a:xfrm>
              <a:off x="4141446" y="4445300"/>
              <a:ext cx="5878956" cy="13260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zh-CN"/>
              </a:defPPr>
              <a:lvl1pPr indent="0" algn="just">
                <a:lnSpc>
                  <a:spcPct val="125000"/>
                </a:lnSpc>
                <a:defRPr sz="1200">
                  <a:solidFill>
                    <a:schemeClr val="tx1">
                      <a:lumMod val="95000"/>
                      <a:lumOff val="5000"/>
                    </a:schemeClr>
                  </a:solidFill>
                  <a:latin typeface="思源黑体 CN Normal" panose="020B0400000000000000" pitchFamily="34" charset="-122"/>
                  <a:ea typeface="思源黑体 CN Normal" panose="020B0400000000000000" pitchFamily="34" charset="-122"/>
                </a:defRPr>
              </a:lvl1pPr>
              <a:lvl2pPr>
                <a:defRPr>
                  <a:latin typeface="Arial" charset="0"/>
                </a:defRPr>
              </a:lvl2pPr>
              <a:lvl3pPr>
                <a:defRPr>
                  <a:latin typeface="Arial" charset="0"/>
                </a:defRPr>
              </a:lvl3pPr>
              <a:lvl4pPr>
                <a:defRPr>
                  <a:latin typeface="Arial" charset="0"/>
                </a:defRPr>
              </a:lvl4pPr>
              <a:lvl5pPr>
                <a:defRPr>
                  <a:latin typeface="Arial" charset="0"/>
                </a:defRPr>
              </a:lvl5pPr>
              <a:lvl6pPr fontAlgn="base">
                <a:spcBef>
                  <a:spcPct val="0"/>
                </a:spcBef>
                <a:spcAft>
                  <a:spcPct val="0"/>
                </a:spcAft>
                <a:defRPr>
                  <a:latin typeface="Arial" charset="0"/>
                </a:defRPr>
              </a:lvl6pPr>
              <a:lvl7pPr fontAlgn="base">
                <a:spcBef>
                  <a:spcPct val="0"/>
                </a:spcBef>
                <a:spcAft>
                  <a:spcPct val="0"/>
                </a:spcAft>
                <a:defRPr>
                  <a:latin typeface="Arial" charset="0"/>
                </a:defRPr>
              </a:lvl7pPr>
              <a:lvl8pPr fontAlgn="base">
                <a:spcBef>
                  <a:spcPct val="0"/>
                </a:spcBef>
                <a:spcAft>
                  <a:spcPct val="0"/>
                </a:spcAft>
                <a:defRPr>
                  <a:latin typeface="Arial" charset="0"/>
                </a:defRPr>
              </a:lvl8pPr>
              <a:lvl9pPr fontAlgn="base">
                <a:spcBef>
                  <a:spcPct val="0"/>
                </a:spcBef>
                <a:spcAft>
                  <a:spcPct val="0"/>
                </a:spcAft>
                <a:defRPr>
                  <a:latin typeface="Arial" charset="0"/>
                </a:defRPr>
              </a:lvl9pPr>
            </a:lstStyle>
            <a:p>
              <a:r>
                <a:rPr lang="zh-CN" altLang="en-US" dirty="0"/>
                <a:t>项目通过菜单管理和角色管理功能模块实现了权限分配、绑定与监测。系统将菜单以及菜单下的子功能视为主体存储到数据库中并分配唯一对应的权限编码，帮助开发者或管理员对菜单以及子功能进行增删、权限管理，使系统易于维护和拓展。</a:t>
              </a:r>
            </a:p>
          </p:txBody>
        </p:sp>
      </p:grpSp>
      <p:sp>
        <p:nvSpPr>
          <p:cNvPr id="17" name="文本框 16">
            <a:extLst>
              <a:ext uri="{FF2B5EF4-FFF2-40B4-BE49-F238E27FC236}">
                <a16:creationId xmlns:a16="http://schemas.microsoft.com/office/drawing/2014/main" id="{AC452CB0-2E9C-D3C7-8C55-72E97B6746FF}"/>
              </a:ext>
            </a:extLst>
          </p:cNvPr>
          <p:cNvSpPr txBox="1"/>
          <p:nvPr/>
        </p:nvSpPr>
        <p:spPr>
          <a:xfrm>
            <a:off x="1720343" y="1252754"/>
            <a:ext cx="454292" cy="684803"/>
          </a:xfrm>
          <a:prstGeom prst="rect">
            <a:avLst/>
          </a:prstGeom>
          <a:noFill/>
        </p:spPr>
        <p:txBody>
          <a:bodyPr wrap="none" lIns="68580" tIns="34290" rIns="68580" bIns="34290" rtlCol="0">
            <a:spAutoFit/>
          </a:bodyPr>
          <a:lstStyle/>
          <a:p>
            <a:r>
              <a:rPr lang="en-US" altLang="zh-CN" sz="4000" b="1" dirty="0">
                <a:solidFill>
                  <a:schemeClr val="tx1">
                    <a:lumMod val="95000"/>
                    <a:lumOff val="5000"/>
                  </a:schemeClr>
                </a:solidFill>
                <a:latin typeface="微软雅黑" panose="020B0503020204020204" pitchFamily="34" charset="-122"/>
                <a:ea typeface="微软雅黑" panose="020B0503020204020204" pitchFamily="34" charset="-122"/>
              </a:rPr>
              <a:t>1</a:t>
            </a:r>
            <a:endParaRPr lang="zh-CN" altLang="en-US" sz="4000" b="1"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96D38AB3-231A-8A37-83CF-9069C45450C3}"/>
              </a:ext>
            </a:extLst>
          </p:cNvPr>
          <p:cNvSpPr txBox="1"/>
          <p:nvPr/>
        </p:nvSpPr>
        <p:spPr>
          <a:xfrm>
            <a:off x="508299" y="2933794"/>
            <a:ext cx="494366" cy="761747"/>
          </a:xfrm>
          <a:prstGeom prst="rect">
            <a:avLst/>
          </a:prstGeom>
          <a:noFill/>
        </p:spPr>
        <p:txBody>
          <a:bodyPr wrap="none" lIns="68580" tIns="34290" rIns="68580" bIns="34290" rtlCol="0">
            <a:spAutoFit/>
          </a:bodyPr>
          <a:lstStyle/>
          <a:p>
            <a:r>
              <a:rPr lang="en-US" altLang="zh-CN" sz="4500" b="1" dirty="0">
                <a:solidFill>
                  <a:schemeClr val="tx1">
                    <a:lumMod val="95000"/>
                    <a:lumOff val="5000"/>
                  </a:schemeClr>
                </a:solidFill>
                <a:latin typeface="微软雅黑" panose="020B0503020204020204" pitchFamily="34" charset="-122"/>
                <a:ea typeface="微软雅黑" panose="020B0503020204020204" pitchFamily="34" charset="-122"/>
              </a:rPr>
              <a:t>2</a:t>
            </a:r>
            <a:endParaRPr lang="zh-CN" altLang="en-US" sz="4500" b="1" dirty="0">
              <a:solidFill>
                <a:schemeClr val="tx1">
                  <a:lumMod val="95000"/>
                  <a:lumOff val="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6672537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4" presetClass="entr" presetSubtype="1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randombar(horizontal)">
                                      <p:cBhvr>
                                        <p:cTn id="16" dur="500"/>
                                        <p:tgtEl>
                                          <p:spTgt spid="2"/>
                                        </p:tgtEl>
                                      </p:cBhvr>
                                    </p:animEffect>
                                  </p:childTnLst>
                                </p:cTn>
                              </p:par>
                            </p:childTnLst>
                          </p:cTn>
                        </p:par>
                        <p:par>
                          <p:cTn id="17" fill="hold">
                            <p:stCondLst>
                              <p:cond delay="1500"/>
                            </p:stCondLst>
                            <p:childTnLst>
                              <p:par>
                                <p:cTn id="18" presetID="42" presetClass="entr" presetSubtype="0"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1000"/>
                                        <p:tgtEl>
                                          <p:spTgt spid="17"/>
                                        </p:tgtEl>
                                      </p:cBhvr>
                                    </p:animEffect>
                                    <p:anim calcmode="lin" valueType="num">
                                      <p:cBhvr>
                                        <p:cTn id="21" dur="1000" fill="hold"/>
                                        <p:tgtEl>
                                          <p:spTgt spid="17"/>
                                        </p:tgtEl>
                                        <p:attrNameLst>
                                          <p:attrName>ppt_x</p:attrName>
                                        </p:attrNameLst>
                                      </p:cBhvr>
                                      <p:tavLst>
                                        <p:tav tm="0">
                                          <p:val>
                                            <p:strVal val="#ppt_x"/>
                                          </p:val>
                                        </p:tav>
                                        <p:tav tm="100000">
                                          <p:val>
                                            <p:strVal val="#ppt_x"/>
                                          </p:val>
                                        </p:tav>
                                      </p:tavLst>
                                    </p:anim>
                                    <p:anim calcmode="lin" valueType="num">
                                      <p:cBhvr>
                                        <p:cTn id="22" dur="1000" fill="hold"/>
                                        <p:tgtEl>
                                          <p:spTgt spid="17"/>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22" presetClass="entr" presetSubtype="8"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1500"/>
                                        <p:tgtEl>
                                          <p:spTgt spid="5"/>
                                        </p:tgtEl>
                                      </p:cBhvr>
                                    </p:animEffect>
                                  </p:childTnLst>
                                </p:cTn>
                              </p:par>
                            </p:childTnLst>
                          </p:cTn>
                        </p:par>
                        <p:par>
                          <p:cTn id="27" fill="hold">
                            <p:stCondLst>
                              <p:cond delay="4000"/>
                            </p:stCondLst>
                            <p:childTnLst>
                              <p:par>
                                <p:cTn id="28" presetID="42"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1000"/>
                                        <p:tgtEl>
                                          <p:spTgt spid="18"/>
                                        </p:tgtEl>
                                      </p:cBhvr>
                                    </p:animEffect>
                                    <p:anim calcmode="lin" valueType="num">
                                      <p:cBhvr>
                                        <p:cTn id="31" dur="1000" fill="hold"/>
                                        <p:tgtEl>
                                          <p:spTgt spid="18"/>
                                        </p:tgtEl>
                                        <p:attrNameLst>
                                          <p:attrName>ppt_x</p:attrName>
                                        </p:attrNameLst>
                                      </p:cBhvr>
                                      <p:tavLst>
                                        <p:tav tm="0">
                                          <p:val>
                                            <p:strVal val="#ppt_x"/>
                                          </p:val>
                                        </p:tav>
                                        <p:tav tm="100000">
                                          <p:val>
                                            <p:strVal val="#ppt_x"/>
                                          </p:val>
                                        </p:tav>
                                      </p:tavLst>
                                    </p:anim>
                                    <p:anim calcmode="lin" valueType="num">
                                      <p:cBhvr>
                                        <p:cTn id="32" dur="1000" fill="hold"/>
                                        <p:tgtEl>
                                          <p:spTgt spid="18"/>
                                        </p:tgtEl>
                                        <p:attrNameLst>
                                          <p:attrName>ppt_y</p:attrName>
                                        </p:attrNameLst>
                                      </p:cBhvr>
                                      <p:tavLst>
                                        <p:tav tm="0">
                                          <p:val>
                                            <p:strVal val="#ppt_y+.1"/>
                                          </p:val>
                                        </p:tav>
                                        <p:tav tm="100000">
                                          <p:val>
                                            <p:strVal val="#ppt_y"/>
                                          </p:val>
                                        </p:tav>
                                      </p:tavLst>
                                    </p:anim>
                                  </p:childTnLst>
                                </p:cTn>
                              </p:par>
                            </p:childTnLst>
                          </p:cTn>
                        </p:par>
                        <p:par>
                          <p:cTn id="33" fill="hold">
                            <p:stCondLst>
                              <p:cond delay="5000"/>
                            </p:stCondLst>
                            <p:childTnLst>
                              <p:par>
                                <p:cTn id="34" presetID="22"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left)">
                                      <p:cBhvr>
                                        <p:cTn id="36" dur="1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P spid="17" grpId="0"/>
      <p:bldP spid="1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1E0E2252-2E72-BBAD-045F-5DBD6625D492}"/>
              </a:ext>
            </a:extLst>
          </p:cNvPr>
          <p:cNvPicPr>
            <a:picLocks noChangeAspect="1"/>
          </p:cNvPicPr>
          <p:nvPr/>
        </p:nvPicPr>
        <p:blipFill rotWithShape="1">
          <a:blip r:embed="rId3"/>
          <a:srcRect l="12513" r="8198"/>
          <a:stretch/>
        </p:blipFill>
        <p:spPr>
          <a:xfrm>
            <a:off x="5334000" y="639505"/>
            <a:ext cx="3809999" cy="4503994"/>
          </a:xfrm>
          <a:prstGeom prst="rect">
            <a:avLst/>
          </a:prstGeom>
        </p:spPr>
      </p:pic>
      <p:pic>
        <p:nvPicPr>
          <p:cNvPr id="6" name="图片 5">
            <a:extLst>
              <a:ext uri="{FF2B5EF4-FFF2-40B4-BE49-F238E27FC236}">
                <a16:creationId xmlns:a16="http://schemas.microsoft.com/office/drawing/2014/main" id="{72CFFCA0-D4E2-8BDE-1801-F9123B097EEF}"/>
              </a:ext>
            </a:extLst>
          </p:cNvPr>
          <p:cNvPicPr>
            <a:picLocks noChangeAspect="1"/>
          </p:cNvPicPr>
          <p:nvPr/>
        </p:nvPicPr>
        <p:blipFill rotWithShape="1">
          <a:blip r:embed="rId4"/>
          <a:srcRect l="2807" r="14743"/>
          <a:stretch/>
        </p:blipFill>
        <p:spPr>
          <a:xfrm>
            <a:off x="1658983" y="639504"/>
            <a:ext cx="3274532" cy="4503995"/>
          </a:xfrm>
          <a:prstGeom prst="rect">
            <a:avLst/>
          </a:prstGeom>
        </p:spPr>
      </p:pic>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工作概览</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11" name="矩形 10">
            <a:extLst>
              <a:ext uri="{FF2B5EF4-FFF2-40B4-BE49-F238E27FC236}">
                <a16:creationId xmlns:a16="http://schemas.microsoft.com/office/drawing/2014/main" id="{57807C64-F8CF-D1AE-3354-0FDEB6C850EA}"/>
              </a:ext>
            </a:extLst>
          </p:cNvPr>
          <p:cNvSpPr/>
          <p:nvPr/>
        </p:nvSpPr>
        <p:spPr>
          <a:xfrm>
            <a:off x="505181" y="1124964"/>
            <a:ext cx="1677579" cy="397802"/>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温习与梳理</a:t>
            </a:r>
          </a:p>
        </p:txBody>
      </p:sp>
      <p:sp>
        <p:nvSpPr>
          <p:cNvPr id="12" name="矩形 11">
            <a:extLst>
              <a:ext uri="{FF2B5EF4-FFF2-40B4-BE49-F238E27FC236}">
                <a16:creationId xmlns:a16="http://schemas.microsoft.com/office/drawing/2014/main" id="{D98CDA5A-4D8A-C0CD-F6F9-FCC0614A4DF3}"/>
              </a:ext>
            </a:extLst>
          </p:cNvPr>
          <p:cNvSpPr>
            <a:spLocks noChangeArrowheads="1"/>
          </p:cNvSpPr>
          <p:nvPr/>
        </p:nvSpPr>
        <p:spPr bwMode="auto">
          <a:xfrm>
            <a:off x="1952169" y="259499"/>
            <a:ext cx="6715643" cy="33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详细笔记整理可访问 </a:t>
            </a:r>
            <a:r>
              <a:rPr lang="en-US" altLang="zh-CN" sz="1200" dirty="0">
                <a:latin typeface="思源黑体 CN Normal" panose="020B0400000000000000" pitchFamily="34" charset="-122"/>
                <a:ea typeface="思源黑体 CN Normal" panose="020B0400000000000000" pitchFamily="34" charset="-122"/>
                <a:hlinkClick r:id="rId5"/>
              </a:rPr>
              <a:t>https://www.wangztblog.com</a:t>
            </a:r>
            <a:endParaRPr lang="en-US" altLang="zh-CN" sz="1200" dirty="0">
              <a:latin typeface="思源黑体 CN Normal" panose="020B0400000000000000" pitchFamily="34" charset="-122"/>
              <a:ea typeface="思源黑体 CN Normal" panose="020B0400000000000000" pitchFamily="34" charset="-122"/>
            </a:endParaRPr>
          </a:p>
        </p:txBody>
      </p:sp>
      <p:cxnSp>
        <p:nvCxnSpPr>
          <p:cNvPr id="2" name="直接连接符 15">
            <a:extLst>
              <a:ext uri="{FF2B5EF4-FFF2-40B4-BE49-F238E27FC236}">
                <a16:creationId xmlns:a16="http://schemas.microsoft.com/office/drawing/2014/main" id="{AB162A64-D1B0-9A29-7CB2-249D991D79F1}"/>
              </a:ext>
            </a:extLst>
          </p:cNvPr>
          <p:cNvCxnSpPr>
            <a:cxnSpLocks/>
          </p:cNvCxnSpPr>
          <p:nvPr/>
        </p:nvCxnSpPr>
        <p:spPr>
          <a:xfrm>
            <a:off x="5134924" y="1021080"/>
            <a:ext cx="0" cy="3787140"/>
          </a:xfrm>
          <a:prstGeom prst="line">
            <a:avLst/>
          </a:prstGeom>
          <a:ln w="25400">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7228100"/>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up)">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FACBEB5-2212-2E05-DAE6-04DC54212A43}"/>
              </a:ext>
            </a:extLst>
          </p:cNvPr>
          <p:cNvPicPr>
            <a:picLocks noChangeAspect="1"/>
          </p:cNvPicPr>
          <p:nvPr/>
        </p:nvPicPr>
        <p:blipFill>
          <a:blip r:embed="rId3"/>
          <a:stretch>
            <a:fillRect/>
          </a:stretch>
        </p:blipFill>
        <p:spPr>
          <a:xfrm>
            <a:off x="1959794" y="639505"/>
            <a:ext cx="7069083" cy="4028359"/>
          </a:xfrm>
          <a:prstGeom prst="rect">
            <a:avLst/>
          </a:prstGeom>
        </p:spPr>
      </p:pic>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工作概览</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11" name="矩形 10">
            <a:extLst>
              <a:ext uri="{FF2B5EF4-FFF2-40B4-BE49-F238E27FC236}">
                <a16:creationId xmlns:a16="http://schemas.microsoft.com/office/drawing/2014/main" id="{57807C64-F8CF-D1AE-3354-0FDEB6C850EA}"/>
              </a:ext>
            </a:extLst>
          </p:cNvPr>
          <p:cNvSpPr/>
          <p:nvPr/>
        </p:nvSpPr>
        <p:spPr>
          <a:xfrm>
            <a:off x="505181" y="1124964"/>
            <a:ext cx="1677579" cy="397802"/>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毕设仓库</a:t>
            </a:r>
          </a:p>
        </p:txBody>
      </p:sp>
      <p:pic>
        <p:nvPicPr>
          <p:cNvPr id="5" name="图片 4">
            <a:extLst>
              <a:ext uri="{FF2B5EF4-FFF2-40B4-BE49-F238E27FC236}">
                <a16:creationId xmlns:a16="http://schemas.microsoft.com/office/drawing/2014/main" id="{72C18F72-6DC9-5B1F-FB64-FDB95CAC480C}"/>
              </a:ext>
            </a:extLst>
          </p:cNvPr>
          <p:cNvPicPr>
            <a:picLocks noChangeAspect="1"/>
          </p:cNvPicPr>
          <p:nvPr/>
        </p:nvPicPr>
        <p:blipFill rotWithShape="1">
          <a:blip r:embed="rId4"/>
          <a:srcRect l="65372" r="4806"/>
          <a:stretch/>
        </p:blipFill>
        <p:spPr>
          <a:xfrm>
            <a:off x="0" y="1733477"/>
            <a:ext cx="2109019" cy="1676545"/>
          </a:xfrm>
          <a:prstGeom prst="rect">
            <a:avLst/>
          </a:prstGeom>
        </p:spPr>
      </p:pic>
    </p:spTree>
    <p:extLst>
      <p:ext uri="{BB962C8B-B14F-4D97-AF65-F5344CB8AC3E}">
        <p14:creationId xmlns:p14="http://schemas.microsoft.com/office/powerpoint/2010/main" val="1553730862"/>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研究展望</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任意多边形 15">
            <a:extLst>
              <a:ext uri="{FF2B5EF4-FFF2-40B4-BE49-F238E27FC236}">
                <a16:creationId xmlns:a16="http://schemas.microsoft.com/office/drawing/2014/main" id="{8B8C277B-CA94-D33E-FDDF-5999BD2DB88B}"/>
              </a:ext>
            </a:extLst>
          </p:cNvPr>
          <p:cNvSpPr/>
          <p:nvPr/>
        </p:nvSpPr>
        <p:spPr>
          <a:xfrm>
            <a:off x="1290484" y="1489766"/>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 name="文本框 20">
            <a:extLst>
              <a:ext uri="{FF2B5EF4-FFF2-40B4-BE49-F238E27FC236}">
                <a16:creationId xmlns:a16="http://schemas.microsoft.com/office/drawing/2014/main" id="{6F2D3E91-888F-9515-CACD-4D243F58628E}"/>
              </a:ext>
            </a:extLst>
          </p:cNvPr>
          <p:cNvSpPr txBox="1"/>
          <p:nvPr/>
        </p:nvSpPr>
        <p:spPr>
          <a:xfrm>
            <a:off x="1510506" y="1575281"/>
            <a:ext cx="2361528"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本论文要求与研究注重于后端系统，针对实际应用的完整性有待提升</a:t>
            </a:r>
          </a:p>
        </p:txBody>
      </p:sp>
      <p:sp>
        <p:nvSpPr>
          <p:cNvPr id="6" name="任意多边形 16">
            <a:extLst>
              <a:ext uri="{FF2B5EF4-FFF2-40B4-BE49-F238E27FC236}">
                <a16:creationId xmlns:a16="http://schemas.microsoft.com/office/drawing/2014/main" id="{C4AEF4F7-5291-51CB-7C04-EAB185D4E7B3}"/>
              </a:ext>
            </a:extLst>
          </p:cNvPr>
          <p:cNvSpPr/>
          <p:nvPr/>
        </p:nvSpPr>
        <p:spPr>
          <a:xfrm>
            <a:off x="4253308" y="1737261"/>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3" name="任意多边形 15">
            <a:extLst>
              <a:ext uri="{FF2B5EF4-FFF2-40B4-BE49-F238E27FC236}">
                <a16:creationId xmlns:a16="http://schemas.microsoft.com/office/drawing/2014/main" id="{C267D261-564B-4FC2-651B-79BD10C74256}"/>
              </a:ext>
            </a:extLst>
          </p:cNvPr>
          <p:cNvSpPr/>
          <p:nvPr/>
        </p:nvSpPr>
        <p:spPr>
          <a:xfrm>
            <a:off x="4835493" y="1489766"/>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4" name="文本框 20">
            <a:extLst>
              <a:ext uri="{FF2B5EF4-FFF2-40B4-BE49-F238E27FC236}">
                <a16:creationId xmlns:a16="http://schemas.microsoft.com/office/drawing/2014/main" id="{45BCC226-F5B3-09C5-D886-D2470E3C2DFC}"/>
              </a:ext>
            </a:extLst>
          </p:cNvPr>
          <p:cNvSpPr txBox="1"/>
          <p:nvPr/>
        </p:nvSpPr>
        <p:spPr>
          <a:xfrm>
            <a:off x="5080758" y="1652478"/>
            <a:ext cx="2361528"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完成</a:t>
            </a:r>
            <a:r>
              <a:rPr lang="en-US" altLang="zh-CN" sz="1200" b="1" dirty="0">
                <a:solidFill>
                  <a:schemeClr val="bg1"/>
                </a:solidFill>
                <a:latin typeface="思源黑体 CN Heavy" panose="020B0A00000000000000" pitchFamily="34" charset="-122"/>
                <a:ea typeface="思源黑体 CN Heavy" panose="020B0A00000000000000" pitchFamily="34" charset="-122"/>
              </a:rPr>
              <a:t>APP</a:t>
            </a:r>
            <a:r>
              <a:rPr lang="zh-CN" altLang="en-US" sz="1200" b="1" dirty="0">
                <a:solidFill>
                  <a:schemeClr val="bg1"/>
                </a:solidFill>
                <a:latin typeface="思源黑体 CN Heavy" panose="020B0A00000000000000" pitchFamily="34" charset="-122"/>
                <a:ea typeface="思源黑体 CN Heavy" panose="020B0A00000000000000" pitchFamily="34" charset="-122"/>
              </a:rPr>
              <a:t>前端并整合后端系统、拓展业务功能</a:t>
            </a:r>
          </a:p>
        </p:txBody>
      </p:sp>
      <p:sp>
        <p:nvSpPr>
          <p:cNvPr id="15" name="任意多边形 15">
            <a:extLst>
              <a:ext uri="{FF2B5EF4-FFF2-40B4-BE49-F238E27FC236}">
                <a16:creationId xmlns:a16="http://schemas.microsoft.com/office/drawing/2014/main" id="{7289C326-B013-8257-CE73-4B1158B3B576}"/>
              </a:ext>
            </a:extLst>
          </p:cNvPr>
          <p:cNvSpPr/>
          <p:nvPr/>
        </p:nvSpPr>
        <p:spPr>
          <a:xfrm>
            <a:off x="1290484" y="2640510"/>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6" name="文本框 20">
            <a:extLst>
              <a:ext uri="{FF2B5EF4-FFF2-40B4-BE49-F238E27FC236}">
                <a16:creationId xmlns:a16="http://schemas.microsoft.com/office/drawing/2014/main" id="{15870219-99B7-B212-6717-9F63E8B9588E}"/>
              </a:ext>
            </a:extLst>
          </p:cNvPr>
          <p:cNvSpPr txBox="1"/>
          <p:nvPr/>
        </p:nvSpPr>
        <p:spPr>
          <a:xfrm>
            <a:off x="1500950" y="2829917"/>
            <a:ext cx="2361528"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数据统计方面，停留在简单的图表演示，数据未得到有效利用</a:t>
            </a:r>
          </a:p>
        </p:txBody>
      </p:sp>
      <p:sp>
        <p:nvSpPr>
          <p:cNvPr id="17" name="任意多边形 16">
            <a:extLst>
              <a:ext uri="{FF2B5EF4-FFF2-40B4-BE49-F238E27FC236}">
                <a16:creationId xmlns:a16="http://schemas.microsoft.com/office/drawing/2014/main" id="{12A7EC68-0207-0B23-95CC-B5609F167D80}"/>
              </a:ext>
            </a:extLst>
          </p:cNvPr>
          <p:cNvSpPr/>
          <p:nvPr/>
        </p:nvSpPr>
        <p:spPr>
          <a:xfrm>
            <a:off x="4253308" y="2888005"/>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8" name="任意多边形 15">
            <a:extLst>
              <a:ext uri="{FF2B5EF4-FFF2-40B4-BE49-F238E27FC236}">
                <a16:creationId xmlns:a16="http://schemas.microsoft.com/office/drawing/2014/main" id="{B5F61348-FFBC-8A29-5383-24CB93EDB6BA}"/>
              </a:ext>
            </a:extLst>
          </p:cNvPr>
          <p:cNvSpPr/>
          <p:nvPr/>
        </p:nvSpPr>
        <p:spPr>
          <a:xfrm>
            <a:off x="4835493" y="2640510"/>
            <a:ext cx="2782460"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9" name="文本框 20">
            <a:extLst>
              <a:ext uri="{FF2B5EF4-FFF2-40B4-BE49-F238E27FC236}">
                <a16:creationId xmlns:a16="http://schemas.microsoft.com/office/drawing/2014/main" id="{0CE02144-3F1E-F8C1-019E-BB689EE3E819}"/>
              </a:ext>
            </a:extLst>
          </p:cNvPr>
          <p:cNvSpPr txBox="1"/>
          <p:nvPr/>
        </p:nvSpPr>
        <p:spPr>
          <a:xfrm>
            <a:off x="5080758" y="2737583"/>
            <a:ext cx="2361528"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添加在大数据层面对用户数据进行分析的功能，预测用户停车喜好等</a:t>
            </a:r>
          </a:p>
        </p:txBody>
      </p:sp>
      <p:sp>
        <p:nvSpPr>
          <p:cNvPr id="20" name="矩形 19">
            <a:extLst>
              <a:ext uri="{FF2B5EF4-FFF2-40B4-BE49-F238E27FC236}">
                <a16:creationId xmlns:a16="http://schemas.microsoft.com/office/drawing/2014/main" id="{7E0E4800-29C0-B0C3-94B0-F043E73944A3}"/>
              </a:ext>
            </a:extLst>
          </p:cNvPr>
          <p:cNvSpPr/>
          <p:nvPr/>
        </p:nvSpPr>
        <p:spPr>
          <a:xfrm>
            <a:off x="5749669" y="902182"/>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未来方向</a:t>
            </a:r>
          </a:p>
        </p:txBody>
      </p:sp>
      <p:sp>
        <p:nvSpPr>
          <p:cNvPr id="21" name="矩形 20">
            <a:extLst>
              <a:ext uri="{FF2B5EF4-FFF2-40B4-BE49-F238E27FC236}">
                <a16:creationId xmlns:a16="http://schemas.microsoft.com/office/drawing/2014/main" id="{3D3BCFFC-640B-F537-9DF5-1258236F0708}"/>
              </a:ext>
            </a:extLst>
          </p:cNvPr>
          <p:cNvSpPr/>
          <p:nvPr/>
        </p:nvSpPr>
        <p:spPr>
          <a:xfrm>
            <a:off x="2214216" y="902254"/>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研究不足</a:t>
            </a:r>
          </a:p>
        </p:txBody>
      </p:sp>
    </p:spTree>
    <p:extLst>
      <p:ext uri="{BB962C8B-B14F-4D97-AF65-F5344CB8AC3E}">
        <p14:creationId xmlns:p14="http://schemas.microsoft.com/office/powerpoint/2010/main" val="404565464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2FAAED68-EA0D-493C-8A3D-A258F7A48D37}"/>
              </a:ext>
            </a:extLst>
          </p:cNvPr>
          <p:cNvPicPr>
            <a:picLocks noChangeAspect="1"/>
          </p:cNvPicPr>
          <p:nvPr/>
        </p:nvPicPr>
        <p:blipFill>
          <a:blip r:embed="rId4">
            <a:extLst>
              <a:ext uri="{28A0092B-C50C-407E-A947-70E740481C1C}">
                <a14:useLocalDpi xmlns:a14="http://schemas.microsoft.com/office/drawing/2010/main" val="0"/>
              </a:ext>
            </a:extLst>
          </a:blip>
          <a:srcRect b="21938"/>
          <a:stretch>
            <a:fillRect/>
          </a:stretch>
        </p:blipFill>
        <p:spPr>
          <a:xfrm>
            <a:off x="0" y="1"/>
            <a:ext cx="9144000" cy="5143500"/>
          </a:xfrm>
          <a:prstGeom prst="rect">
            <a:avLst/>
          </a:prstGeom>
        </p:spPr>
      </p:pic>
      <p:sp>
        <p:nvSpPr>
          <p:cNvPr id="22" name="PA_矩形 9">
            <a:extLst>
              <a:ext uri="{FF2B5EF4-FFF2-40B4-BE49-F238E27FC236}">
                <a16:creationId xmlns:a16="http://schemas.microsoft.com/office/drawing/2014/main" id="{D1F54CD8-3706-4C10-B1B0-BB7F7248936F}"/>
              </a:ext>
            </a:extLst>
          </p:cNvPr>
          <p:cNvSpPr/>
          <p:nvPr>
            <p:custDataLst>
              <p:tags r:id="rId1"/>
            </p:custDataLst>
          </p:nvPr>
        </p:nvSpPr>
        <p:spPr>
          <a:xfrm flipV="1">
            <a:off x="0" y="0"/>
            <a:ext cx="9144000" cy="5143500"/>
          </a:xfrm>
          <a:prstGeom prst="rect">
            <a:avLst/>
          </a:prstGeom>
          <a:gradFill>
            <a:gsLst>
              <a:gs pos="0">
                <a:srgbClr val="09397E">
                  <a:alpha val="25000"/>
                </a:srgbClr>
              </a:gs>
              <a:gs pos="82000">
                <a:srgbClr val="09397E">
                  <a:alpha val="90000"/>
                </a:srgbClr>
              </a:gs>
            </a:gsLst>
            <a:lin ang="5400000" scaled="1"/>
          </a:grad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83">
              <a:spcBef>
                <a:spcPct val="0"/>
              </a:spcBef>
              <a:spcAft>
                <a:spcPct val="0"/>
              </a:spcAft>
              <a:defRPr/>
            </a:pPr>
            <a:endParaRPr lang="zh-CN" altLang="en-US" sz="1350">
              <a:solidFill>
                <a:prstClr val="white"/>
              </a:solidFill>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8970BF7E-A44E-42E6-B176-85529D7B20BF}"/>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038129" y="692962"/>
            <a:ext cx="2595794" cy="823056"/>
          </a:xfrm>
          <a:prstGeom prst="rect">
            <a:avLst/>
          </a:prstGeom>
        </p:spPr>
      </p:pic>
      <p:sp>
        <p:nvSpPr>
          <p:cNvPr id="2" name="TextBox 5">
            <a:extLst>
              <a:ext uri="{FF2B5EF4-FFF2-40B4-BE49-F238E27FC236}">
                <a16:creationId xmlns:a16="http://schemas.microsoft.com/office/drawing/2014/main" id="{D3D2D131-DFD8-9E5B-2100-17F417BAB47D}"/>
              </a:ext>
            </a:extLst>
          </p:cNvPr>
          <p:cNvSpPr txBox="1"/>
          <p:nvPr/>
        </p:nvSpPr>
        <p:spPr>
          <a:xfrm>
            <a:off x="5140335" y="3903963"/>
            <a:ext cx="1215717" cy="284693"/>
          </a:xfrm>
          <a:prstGeom prst="rect">
            <a:avLst/>
          </a:prstGeom>
          <a:noFill/>
        </p:spPr>
        <p:txBody>
          <a:bodyPr wrap="none" lIns="68580" tIns="34290" rIns="68580" bIns="34290" rtlCol="0">
            <a:spAutoFit/>
          </a:bodyPr>
          <a:lstStyle/>
          <a:p>
            <a:r>
              <a:rPr lang="zh-CN" altLang="en-US" b="1" dirty="0">
                <a:solidFill>
                  <a:schemeClr val="bg1"/>
                </a:solidFill>
                <a:latin typeface="微软雅黑" panose="020B0503020204020204" pitchFamily="34" charset="-122"/>
                <a:ea typeface="微软雅黑" panose="020B0503020204020204" pitchFamily="34" charset="-122"/>
                <a:cs typeface="微软雅黑"/>
              </a:rPr>
              <a:t>导师：张玉芳</a:t>
            </a:r>
          </a:p>
        </p:txBody>
      </p:sp>
      <p:sp>
        <p:nvSpPr>
          <p:cNvPr id="4" name="矩形 3">
            <a:extLst>
              <a:ext uri="{FF2B5EF4-FFF2-40B4-BE49-F238E27FC236}">
                <a16:creationId xmlns:a16="http://schemas.microsoft.com/office/drawing/2014/main" id="{429877B7-148A-73AD-74A7-EB38602C7446}"/>
              </a:ext>
            </a:extLst>
          </p:cNvPr>
          <p:cNvSpPr/>
          <p:nvPr/>
        </p:nvSpPr>
        <p:spPr>
          <a:xfrm>
            <a:off x="2684225" y="3903962"/>
            <a:ext cx="2333011" cy="284693"/>
          </a:xfrm>
          <a:prstGeom prst="rect">
            <a:avLst/>
          </a:prstGeom>
        </p:spPr>
        <p:txBody>
          <a:bodyPr wrap="none" lIns="68580" tIns="34290" rIns="68580" bIns="34290">
            <a:spAutoFit/>
          </a:bodyPr>
          <a:lstStyle/>
          <a:p>
            <a:r>
              <a:rPr kumimoji="1" lang="zh-CN" altLang="en-US" b="1" dirty="0">
                <a:solidFill>
                  <a:schemeClr val="bg1"/>
                </a:solidFill>
                <a:latin typeface="微软雅黑" panose="020B0503020204020204" pitchFamily="34" charset="-122"/>
                <a:ea typeface="微软雅黑" panose="020B0503020204020204" pitchFamily="34" charset="-122"/>
                <a:cs typeface="微软雅黑"/>
              </a:rPr>
              <a:t>答辩人：王正霆 </a:t>
            </a:r>
            <a:r>
              <a:rPr kumimoji="1" lang="en-US" altLang="zh-CN" b="1" dirty="0">
                <a:solidFill>
                  <a:schemeClr val="bg1"/>
                </a:solidFill>
                <a:latin typeface="微软雅黑" panose="020B0503020204020204" pitchFamily="34" charset="-122"/>
                <a:ea typeface="微软雅黑" panose="020B0503020204020204" pitchFamily="34" charset="-122"/>
                <a:cs typeface="微软雅黑"/>
              </a:rPr>
              <a:t>20194249</a:t>
            </a:r>
          </a:p>
        </p:txBody>
      </p:sp>
      <p:sp>
        <p:nvSpPr>
          <p:cNvPr id="5" name="矩形 4">
            <a:extLst>
              <a:ext uri="{FF2B5EF4-FFF2-40B4-BE49-F238E27FC236}">
                <a16:creationId xmlns:a16="http://schemas.microsoft.com/office/drawing/2014/main" id="{6EAA0B35-C2AA-5E28-448E-C0CADB546776}"/>
              </a:ext>
            </a:extLst>
          </p:cNvPr>
          <p:cNvSpPr/>
          <p:nvPr/>
        </p:nvSpPr>
        <p:spPr>
          <a:xfrm>
            <a:off x="962551" y="1928133"/>
            <a:ext cx="7543362" cy="561692"/>
          </a:xfrm>
          <a:prstGeom prst="rect">
            <a:avLst/>
          </a:prstGeom>
        </p:spPr>
        <p:txBody>
          <a:bodyPr wrap="square" lIns="68580" tIns="34290" rIns="68580" bIns="34290">
            <a:spAutoFit/>
          </a:bodyPr>
          <a:lstStyle/>
          <a:p>
            <a:pPr algn="ctr"/>
            <a:r>
              <a:rPr lang="zh-CN" altLang="en-US" sz="3200" b="1" dirty="0">
                <a:solidFill>
                  <a:schemeClr val="bg1"/>
                </a:solidFill>
                <a:latin typeface="思源黑体 CN Heavy" panose="020B0A00000000000000" pitchFamily="34" charset="-122"/>
                <a:ea typeface="思源黑体 CN Heavy" panose="020B0A00000000000000" pitchFamily="34" charset="-122"/>
              </a:rPr>
              <a:t>感谢倾听，敬请批评指正</a:t>
            </a:r>
          </a:p>
        </p:txBody>
      </p:sp>
      <p:cxnSp>
        <p:nvCxnSpPr>
          <p:cNvPr id="6" name="直接连接符 5">
            <a:extLst>
              <a:ext uri="{FF2B5EF4-FFF2-40B4-BE49-F238E27FC236}">
                <a16:creationId xmlns:a16="http://schemas.microsoft.com/office/drawing/2014/main" id="{2F06593B-9524-EF4B-9D2C-3DE6CA89114D}"/>
              </a:ext>
            </a:extLst>
          </p:cNvPr>
          <p:cNvCxnSpPr>
            <a:cxnSpLocks/>
          </p:cNvCxnSpPr>
          <p:nvPr/>
        </p:nvCxnSpPr>
        <p:spPr>
          <a:xfrm flipH="1">
            <a:off x="2256503" y="2555158"/>
            <a:ext cx="487434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3436872"/>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2000"/>
                            </p:stCondLst>
                            <p:childTnLst>
                              <p:par>
                                <p:cTn id="19" presetID="2" presetClass="entr" presetSubtype="2"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1+#ppt_w/2"/>
                                          </p:val>
                                        </p:tav>
                                        <p:tav tm="100000">
                                          <p:val>
                                            <p:strVal val="#ppt_x"/>
                                          </p:val>
                                        </p:tav>
                                      </p:tavLst>
                                    </p:anim>
                                    <p:anim calcmode="lin" valueType="num">
                                      <p:cBhvr additive="base">
                                        <p:cTn id="22" dur="500" fill="hold"/>
                                        <p:tgtEl>
                                          <p:spTgt spid="4"/>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2" presetClass="entr" presetSubtype="2" fill="hold" grpId="0"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500" fill="hold"/>
                                        <p:tgtEl>
                                          <p:spTgt spid="2"/>
                                        </p:tgtEl>
                                        <p:attrNameLst>
                                          <p:attrName>ppt_x</p:attrName>
                                        </p:attrNameLst>
                                      </p:cBhvr>
                                      <p:tavLst>
                                        <p:tav tm="0">
                                          <p:val>
                                            <p:strVal val="1+#ppt_w/2"/>
                                          </p:val>
                                        </p:tav>
                                        <p:tav tm="100000">
                                          <p:val>
                                            <p:strVal val="#ppt_x"/>
                                          </p:val>
                                        </p:tav>
                                      </p:tavLst>
                                    </p:anim>
                                    <p:anim calcmode="lin" valueType="num">
                                      <p:cBhvr additive="base">
                                        <p:cTn id="27"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1</a:t>
            </a:r>
            <a:endParaRPr lang="zh-CN" altLang="en-US" sz="5400" b="1" dirty="0">
              <a:solidFill>
                <a:schemeClr val="bg1"/>
              </a:solidFill>
            </a:endParaRPr>
          </a:p>
        </p:txBody>
      </p:sp>
      <p:sp>
        <p:nvSpPr>
          <p:cNvPr id="29" name="矩形 28"/>
          <p:cNvSpPr/>
          <p:nvPr/>
        </p:nvSpPr>
        <p:spPr>
          <a:xfrm>
            <a:off x="4229098" y="2019303"/>
            <a:ext cx="2446824" cy="623248"/>
          </a:xfrm>
          <a:prstGeom prst="rect">
            <a:avLst/>
          </a:prstGeom>
        </p:spPr>
        <p:txBody>
          <a:bodyPr wrap="none" lIns="68580" tIns="34290" rIns="68580" bIns="34290">
            <a:spAutoFit/>
          </a:bodyPr>
          <a:lstStyle/>
          <a:p>
            <a:r>
              <a:rPr lang="zh-CN" altLang="en-US" sz="3600" b="1" dirty="0">
                <a:solidFill>
                  <a:schemeClr val="bg1"/>
                </a:solidFill>
              </a:rPr>
              <a:t>背景与目的</a:t>
            </a:r>
          </a:p>
        </p:txBody>
      </p:sp>
    </p:spTree>
    <p:extLst>
      <p:ext uri="{BB962C8B-B14F-4D97-AF65-F5344CB8AC3E}">
        <p14:creationId xmlns:p14="http://schemas.microsoft.com/office/powerpoint/2010/main" val="3228220627"/>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背景与目的</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任意多边形 15">
            <a:extLst>
              <a:ext uri="{FF2B5EF4-FFF2-40B4-BE49-F238E27FC236}">
                <a16:creationId xmlns:a16="http://schemas.microsoft.com/office/drawing/2014/main" id="{D65C1A35-9A6C-3560-B12B-C8CD850AF7A5}"/>
              </a:ext>
            </a:extLst>
          </p:cNvPr>
          <p:cNvSpPr/>
          <p:nvPr/>
        </p:nvSpPr>
        <p:spPr>
          <a:xfrm>
            <a:off x="240101" y="3582301"/>
            <a:ext cx="1636496" cy="46166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 name="文本框 20">
            <a:extLst>
              <a:ext uri="{FF2B5EF4-FFF2-40B4-BE49-F238E27FC236}">
                <a16:creationId xmlns:a16="http://schemas.microsoft.com/office/drawing/2014/main" id="{909C717C-B8CC-E070-2C29-025DA5A12988}"/>
              </a:ext>
            </a:extLst>
          </p:cNvPr>
          <p:cNvSpPr txBox="1"/>
          <p:nvPr/>
        </p:nvSpPr>
        <p:spPr>
          <a:xfrm>
            <a:off x="358690" y="3689936"/>
            <a:ext cx="1399317" cy="276999"/>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企业的探索意愿</a:t>
            </a:r>
          </a:p>
        </p:txBody>
      </p:sp>
      <p:sp>
        <p:nvSpPr>
          <p:cNvPr id="4" name="任意多边形 15">
            <a:extLst>
              <a:ext uri="{FF2B5EF4-FFF2-40B4-BE49-F238E27FC236}">
                <a16:creationId xmlns:a16="http://schemas.microsoft.com/office/drawing/2014/main" id="{BC188C88-5254-52B4-839E-265F06CCA54D}"/>
              </a:ext>
            </a:extLst>
          </p:cNvPr>
          <p:cNvSpPr/>
          <p:nvPr/>
        </p:nvSpPr>
        <p:spPr>
          <a:xfrm>
            <a:off x="2083650" y="3582301"/>
            <a:ext cx="1636496" cy="46166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5" name="文本框 20">
            <a:extLst>
              <a:ext uri="{FF2B5EF4-FFF2-40B4-BE49-F238E27FC236}">
                <a16:creationId xmlns:a16="http://schemas.microsoft.com/office/drawing/2014/main" id="{0D7DA8D7-6323-FBD4-9837-34E1FCD89D1A}"/>
              </a:ext>
            </a:extLst>
          </p:cNvPr>
          <p:cNvSpPr txBox="1"/>
          <p:nvPr/>
        </p:nvSpPr>
        <p:spPr>
          <a:xfrm>
            <a:off x="2202239" y="3689936"/>
            <a:ext cx="1399317" cy="276999"/>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政府的支持</a:t>
            </a:r>
          </a:p>
        </p:txBody>
      </p:sp>
      <p:sp>
        <p:nvSpPr>
          <p:cNvPr id="6" name="任意多边形 15">
            <a:extLst>
              <a:ext uri="{FF2B5EF4-FFF2-40B4-BE49-F238E27FC236}">
                <a16:creationId xmlns:a16="http://schemas.microsoft.com/office/drawing/2014/main" id="{195A3771-3908-7F80-921C-695C83CC74E6}"/>
              </a:ext>
            </a:extLst>
          </p:cNvPr>
          <p:cNvSpPr/>
          <p:nvPr/>
        </p:nvSpPr>
        <p:spPr>
          <a:xfrm>
            <a:off x="228647" y="2561340"/>
            <a:ext cx="1636496" cy="85578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7" name="文本框 20">
            <a:extLst>
              <a:ext uri="{FF2B5EF4-FFF2-40B4-BE49-F238E27FC236}">
                <a16:creationId xmlns:a16="http://schemas.microsoft.com/office/drawing/2014/main" id="{5D2B7941-4272-0B1F-3D76-2630026F35DC}"/>
              </a:ext>
            </a:extLst>
          </p:cNvPr>
          <p:cNvSpPr txBox="1"/>
          <p:nvPr/>
        </p:nvSpPr>
        <p:spPr>
          <a:xfrm>
            <a:off x="347237" y="2668975"/>
            <a:ext cx="1334992"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物业、业主、车主等利益相关方的配合</a:t>
            </a:r>
          </a:p>
        </p:txBody>
      </p:sp>
      <p:sp>
        <p:nvSpPr>
          <p:cNvPr id="10" name="任意多边形 15">
            <a:extLst>
              <a:ext uri="{FF2B5EF4-FFF2-40B4-BE49-F238E27FC236}">
                <a16:creationId xmlns:a16="http://schemas.microsoft.com/office/drawing/2014/main" id="{D97A4887-45FA-5280-FF6F-F538D8C5BF11}"/>
              </a:ext>
            </a:extLst>
          </p:cNvPr>
          <p:cNvSpPr/>
          <p:nvPr/>
        </p:nvSpPr>
        <p:spPr>
          <a:xfrm>
            <a:off x="2083650" y="1557486"/>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1" name="文本框 20">
            <a:extLst>
              <a:ext uri="{FF2B5EF4-FFF2-40B4-BE49-F238E27FC236}">
                <a16:creationId xmlns:a16="http://schemas.microsoft.com/office/drawing/2014/main" id="{E97217FF-9472-CAA0-B841-D6FE860C5D6E}"/>
              </a:ext>
            </a:extLst>
          </p:cNvPr>
          <p:cNvSpPr txBox="1"/>
          <p:nvPr/>
        </p:nvSpPr>
        <p:spPr>
          <a:xfrm>
            <a:off x="2202239" y="1754544"/>
            <a:ext cx="1399317"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行业发展处于起步阶段</a:t>
            </a:r>
          </a:p>
        </p:txBody>
      </p:sp>
      <p:sp>
        <p:nvSpPr>
          <p:cNvPr id="12" name="文本框 20">
            <a:extLst>
              <a:ext uri="{FF2B5EF4-FFF2-40B4-BE49-F238E27FC236}">
                <a16:creationId xmlns:a16="http://schemas.microsoft.com/office/drawing/2014/main" id="{1C6F3009-95B7-603A-8315-4F0CF396A5BD}"/>
              </a:ext>
            </a:extLst>
          </p:cNvPr>
          <p:cNvSpPr txBox="1"/>
          <p:nvPr/>
        </p:nvSpPr>
        <p:spPr>
          <a:xfrm>
            <a:off x="1277799" y="4174671"/>
            <a:ext cx="1399317" cy="276999"/>
          </a:xfrm>
          <a:prstGeom prst="rect">
            <a:avLst/>
          </a:prstGeom>
          <a:noFill/>
        </p:spPr>
        <p:txBody>
          <a:bodyPr wrap="square" rtlCol="0">
            <a:spAutoFit/>
          </a:bodyPr>
          <a:lstStyle/>
          <a:p>
            <a:pPr algn="ctr"/>
            <a:r>
              <a:rPr lang="en-US" altLang="zh-CN" sz="1200" b="1" dirty="0">
                <a:latin typeface="思源黑体 CN Heavy" panose="020B0A00000000000000" pitchFamily="34" charset="-122"/>
                <a:ea typeface="思源黑体 CN Heavy" panose="020B0A00000000000000" pitchFamily="34" charset="-122"/>
              </a:rPr>
              <a:t>······</a:t>
            </a:r>
            <a:endParaRPr lang="zh-CN" altLang="en-US" sz="1200" b="1" dirty="0">
              <a:latin typeface="思源黑体 CN Heavy" panose="020B0A00000000000000" pitchFamily="34" charset="-122"/>
              <a:ea typeface="思源黑体 CN Heavy" panose="020B0A00000000000000" pitchFamily="34" charset="-122"/>
            </a:endParaRPr>
          </a:p>
        </p:txBody>
      </p:sp>
      <p:sp>
        <p:nvSpPr>
          <p:cNvPr id="13" name="任意多边形 16">
            <a:extLst>
              <a:ext uri="{FF2B5EF4-FFF2-40B4-BE49-F238E27FC236}">
                <a16:creationId xmlns:a16="http://schemas.microsoft.com/office/drawing/2014/main" id="{4AC553C7-5E64-A024-1C0B-3AEFA4142150}"/>
              </a:ext>
            </a:extLst>
          </p:cNvPr>
          <p:cNvSpPr/>
          <p:nvPr/>
        </p:nvSpPr>
        <p:spPr>
          <a:xfrm>
            <a:off x="3941160" y="1812631"/>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5" name="任意多边形 15">
            <a:extLst>
              <a:ext uri="{FF2B5EF4-FFF2-40B4-BE49-F238E27FC236}">
                <a16:creationId xmlns:a16="http://schemas.microsoft.com/office/drawing/2014/main" id="{9549938E-6539-5AC0-D101-45E2F2FE036D}"/>
              </a:ext>
            </a:extLst>
          </p:cNvPr>
          <p:cNvSpPr/>
          <p:nvPr/>
        </p:nvSpPr>
        <p:spPr>
          <a:xfrm>
            <a:off x="2083650" y="2561340"/>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16" name="文本框 20">
            <a:extLst>
              <a:ext uri="{FF2B5EF4-FFF2-40B4-BE49-F238E27FC236}">
                <a16:creationId xmlns:a16="http://schemas.microsoft.com/office/drawing/2014/main" id="{118DFF6F-D2B7-F8FE-26DF-690E8927FBFB}"/>
              </a:ext>
            </a:extLst>
          </p:cNvPr>
          <p:cNvSpPr txBox="1"/>
          <p:nvPr/>
        </p:nvSpPr>
        <p:spPr>
          <a:xfrm>
            <a:off x="2202239" y="2758398"/>
            <a:ext cx="1399317" cy="461665"/>
          </a:xfrm>
          <a:prstGeom prst="rect">
            <a:avLst/>
          </a:prstGeom>
          <a:noFill/>
        </p:spPr>
        <p:txBody>
          <a:bodyPr wrap="square" rtlCol="0">
            <a:spAutoFit/>
          </a:bodyPr>
          <a:lstStyle/>
          <a:p>
            <a:pPr algn="ctr"/>
            <a:r>
              <a:rPr lang="en-US" altLang="zh-CN" sz="1200" b="1" dirty="0">
                <a:solidFill>
                  <a:schemeClr val="bg1"/>
                </a:solidFill>
                <a:latin typeface="思源黑体 CN Heavy" panose="020B0A00000000000000" pitchFamily="34" charset="-122"/>
                <a:ea typeface="思源黑体 CN Heavy" panose="020B0A00000000000000" pitchFamily="34" charset="-122"/>
              </a:rPr>
              <a:t>SSM</a:t>
            </a:r>
            <a:r>
              <a:rPr lang="zh-CN" altLang="en-US" sz="1200" b="1" dirty="0">
                <a:solidFill>
                  <a:schemeClr val="bg1"/>
                </a:solidFill>
                <a:latin typeface="思源黑体 CN Heavy" panose="020B0A00000000000000" pitchFamily="34" charset="-122"/>
                <a:ea typeface="思源黑体 CN Heavy" panose="020B0A00000000000000" pitchFamily="34" charset="-122"/>
              </a:rPr>
              <a:t>等框架的时效性、局限性</a:t>
            </a:r>
            <a:endParaRPr lang="en-US" altLang="zh-CN" sz="1200" b="1" dirty="0">
              <a:solidFill>
                <a:schemeClr val="bg1"/>
              </a:solidFill>
              <a:latin typeface="思源黑体 CN Heavy" panose="020B0A00000000000000" pitchFamily="34" charset="-122"/>
              <a:ea typeface="思源黑体 CN Heavy" panose="020B0A00000000000000" pitchFamily="34" charset="-122"/>
            </a:endParaRPr>
          </a:p>
        </p:txBody>
      </p:sp>
      <p:sp>
        <p:nvSpPr>
          <p:cNvPr id="17" name="任意多边形 16">
            <a:extLst>
              <a:ext uri="{FF2B5EF4-FFF2-40B4-BE49-F238E27FC236}">
                <a16:creationId xmlns:a16="http://schemas.microsoft.com/office/drawing/2014/main" id="{588FDF04-807B-EA9D-7489-DDD335CCF98F}"/>
              </a:ext>
            </a:extLst>
          </p:cNvPr>
          <p:cNvSpPr/>
          <p:nvPr/>
        </p:nvSpPr>
        <p:spPr>
          <a:xfrm>
            <a:off x="3935433" y="2808835"/>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19" name="任意多边形 15">
            <a:extLst>
              <a:ext uri="{FF2B5EF4-FFF2-40B4-BE49-F238E27FC236}">
                <a16:creationId xmlns:a16="http://schemas.microsoft.com/office/drawing/2014/main" id="{2B2D9F1F-944E-65CB-42C9-61A75ED65847}"/>
              </a:ext>
            </a:extLst>
          </p:cNvPr>
          <p:cNvSpPr/>
          <p:nvPr/>
        </p:nvSpPr>
        <p:spPr>
          <a:xfrm>
            <a:off x="4523345" y="1557486"/>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20" name="文本框 20">
            <a:extLst>
              <a:ext uri="{FF2B5EF4-FFF2-40B4-BE49-F238E27FC236}">
                <a16:creationId xmlns:a16="http://schemas.microsoft.com/office/drawing/2014/main" id="{3DB99FF1-279A-8AA8-EBE9-5E1F97859BB7}"/>
              </a:ext>
            </a:extLst>
          </p:cNvPr>
          <p:cNvSpPr txBox="1"/>
          <p:nvPr/>
        </p:nvSpPr>
        <p:spPr>
          <a:xfrm>
            <a:off x="4641934" y="1754544"/>
            <a:ext cx="1399317"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适用的共享车位</a:t>
            </a:r>
            <a:r>
              <a:rPr lang="en-US" altLang="zh-CN" sz="1200" b="1" dirty="0">
                <a:solidFill>
                  <a:schemeClr val="bg1"/>
                </a:solidFill>
                <a:latin typeface="思源黑体 CN Heavy" panose="020B0A00000000000000" pitchFamily="34" charset="-122"/>
                <a:ea typeface="思源黑体 CN Heavy" panose="020B0A00000000000000" pitchFamily="34" charset="-122"/>
              </a:rPr>
              <a:t>APP</a:t>
            </a:r>
            <a:r>
              <a:rPr lang="zh-CN" altLang="en-US" sz="1200" b="1" dirty="0">
                <a:solidFill>
                  <a:schemeClr val="bg1"/>
                </a:solidFill>
                <a:latin typeface="思源黑体 CN Heavy" panose="020B0A00000000000000" pitchFamily="34" charset="-122"/>
                <a:ea typeface="思源黑体 CN Heavy" panose="020B0A00000000000000" pitchFamily="34" charset="-122"/>
              </a:rPr>
              <a:t>通用框架</a:t>
            </a:r>
          </a:p>
        </p:txBody>
      </p:sp>
      <p:sp>
        <p:nvSpPr>
          <p:cNvPr id="22" name="任意多边形 15">
            <a:extLst>
              <a:ext uri="{FF2B5EF4-FFF2-40B4-BE49-F238E27FC236}">
                <a16:creationId xmlns:a16="http://schemas.microsoft.com/office/drawing/2014/main" id="{9C5DBCF1-DE55-B871-7E33-01127956BA49}"/>
              </a:ext>
            </a:extLst>
          </p:cNvPr>
          <p:cNvSpPr/>
          <p:nvPr/>
        </p:nvSpPr>
        <p:spPr>
          <a:xfrm>
            <a:off x="4523345" y="2561340"/>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23" name="文本框 20">
            <a:extLst>
              <a:ext uri="{FF2B5EF4-FFF2-40B4-BE49-F238E27FC236}">
                <a16:creationId xmlns:a16="http://schemas.microsoft.com/office/drawing/2014/main" id="{86B6A401-56DB-2460-6D55-9BE480CBC04C}"/>
              </a:ext>
            </a:extLst>
          </p:cNvPr>
          <p:cNvSpPr txBox="1"/>
          <p:nvPr/>
        </p:nvSpPr>
        <p:spPr>
          <a:xfrm>
            <a:off x="4641934" y="2758398"/>
            <a:ext cx="1399317" cy="461665"/>
          </a:xfrm>
          <a:prstGeom prst="rect">
            <a:avLst/>
          </a:prstGeom>
          <a:noFill/>
        </p:spPr>
        <p:txBody>
          <a:bodyPr wrap="square" rtlCol="0">
            <a:spAutoFit/>
          </a:bodyPr>
          <a:lstStyle/>
          <a:p>
            <a:pPr algn="ctr"/>
            <a:r>
              <a:rPr lang="en-US" altLang="zh-CN" sz="1200" b="1" dirty="0">
                <a:solidFill>
                  <a:schemeClr val="bg1"/>
                </a:solidFill>
                <a:latin typeface="思源黑体 CN Heavy" panose="020B0A00000000000000" pitchFamily="34" charset="-122"/>
                <a:ea typeface="思源黑体 CN Heavy" panose="020B0A00000000000000" pitchFamily="34" charset="-122"/>
              </a:rPr>
              <a:t>Vue-Element-Admin</a:t>
            </a:r>
            <a:r>
              <a:rPr lang="zh-CN" altLang="en-US" sz="1200" b="1" dirty="0">
                <a:solidFill>
                  <a:schemeClr val="bg1"/>
                </a:solidFill>
                <a:latin typeface="思源黑体 CN Heavy" panose="020B0A00000000000000" pitchFamily="34" charset="-122"/>
                <a:ea typeface="思源黑体 CN Heavy" panose="020B0A00000000000000" pitchFamily="34" charset="-122"/>
              </a:rPr>
              <a:t>框架</a:t>
            </a:r>
            <a:endParaRPr lang="en-US" altLang="zh-CN" sz="1200" b="1" dirty="0">
              <a:solidFill>
                <a:schemeClr val="bg1"/>
              </a:solidFill>
              <a:latin typeface="思源黑体 CN Heavy" panose="020B0A00000000000000" pitchFamily="34" charset="-122"/>
              <a:ea typeface="思源黑体 CN Heavy" panose="020B0A00000000000000" pitchFamily="34" charset="-122"/>
            </a:endParaRPr>
          </a:p>
        </p:txBody>
      </p:sp>
      <p:sp>
        <p:nvSpPr>
          <p:cNvPr id="24" name="任意多边形 16">
            <a:extLst>
              <a:ext uri="{FF2B5EF4-FFF2-40B4-BE49-F238E27FC236}">
                <a16:creationId xmlns:a16="http://schemas.microsoft.com/office/drawing/2014/main" id="{B9DB9C8D-3D5E-8C17-58AB-AF22F1AFD77E}"/>
              </a:ext>
            </a:extLst>
          </p:cNvPr>
          <p:cNvSpPr/>
          <p:nvPr/>
        </p:nvSpPr>
        <p:spPr>
          <a:xfrm>
            <a:off x="6340205" y="1804981"/>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25" name="任意多边形 16">
            <a:extLst>
              <a:ext uri="{FF2B5EF4-FFF2-40B4-BE49-F238E27FC236}">
                <a16:creationId xmlns:a16="http://schemas.microsoft.com/office/drawing/2014/main" id="{F5943B69-6B80-4229-31FE-0418C6D83066}"/>
              </a:ext>
            </a:extLst>
          </p:cNvPr>
          <p:cNvSpPr/>
          <p:nvPr/>
        </p:nvSpPr>
        <p:spPr>
          <a:xfrm>
            <a:off x="6345932" y="2758398"/>
            <a:ext cx="401821" cy="345490"/>
          </a:xfrm>
          <a:custGeom>
            <a:avLst/>
            <a:gdLst>
              <a:gd name="connsiteX0" fmla="*/ 0 w 248310"/>
              <a:gd name="connsiteY0" fmla="*/ 58095 h 290476"/>
              <a:gd name="connsiteX1" fmla="*/ 124155 w 248310"/>
              <a:gd name="connsiteY1" fmla="*/ 58095 h 290476"/>
              <a:gd name="connsiteX2" fmla="*/ 124155 w 248310"/>
              <a:gd name="connsiteY2" fmla="*/ 0 h 290476"/>
              <a:gd name="connsiteX3" fmla="*/ 248310 w 248310"/>
              <a:gd name="connsiteY3" fmla="*/ 145238 h 290476"/>
              <a:gd name="connsiteX4" fmla="*/ 124155 w 248310"/>
              <a:gd name="connsiteY4" fmla="*/ 290476 h 290476"/>
              <a:gd name="connsiteX5" fmla="*/ 124155 w 248310"/>
              <a:gd name="connsiteY5" fmla="*/ 232381 h 290476"/>
              <a:gd name="connsiteX6" fmla="*/ 0 w 248310"/>
              <a:gd name="connsiteY6" fmla="*/ 232381 h 290476"/>
              <a:gd name="connsiteX7" fmla="*/ 0 w 248310"/>
              <a:gd name="connsiteY7" fmla="*/ 58095 h 290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10" h="290476">
                <a:moveTo>
                  <a:pt x="0" y="58095"/>
                </a:moveTo>
                <a:lnTo>
                  <a:pt x="124155" y="58095"/>
                </a:lnTo>
                <a:lnTo>
                  <a:pt x="124155" y="0"/>
                </a:lnTo>
                <a:lnTo>
                  <a:pt x="248310" y="145238"/>
                </a:lnTo>
                <a:lnTo>
                  <a:pt x="124155" y="290476"/>
                </a:lnTo>
                <a:lnTo>
                  <a:pt x="124155" y="232381"/>
                </a:lnTo>
                <a:lnTo>
                  <a:pt x="0" y="232381"/>
                </a:lnTo>
                <a:lnTo>
                  <a:pt x="0" y="58095"/>
                </a:lnTo>
                <a:close/>
              </a:path>
            </a:pathLst>
          </a:custGeom>
          <a:solidFill>
            <a:schemeClr val="accent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8095" rIns="74493" bIns="58095" numCol="1" spcCol="1270" anchor="ctr" anchorCtr="0">
            <a:noAutofit/>
          </a:bodyPr>
          <a:lstStyle/>
          <a:p>
            <a:pPr algn="ctr" defTabSz="400050">
              <a:spcBef>
                <a:spcPct val="0"/>
              </a:spcBef>
              <a:spcAft>
                <a:spcPct val="35000"/>
              </a:spcAft>
            </a:pPr>
            <a:endParaRPr lang="zh-CN" altLang="en-US" sz="800">
              <a:latin typeface="思源黑体 CN Heavy" panose="020B0A00000000000000" pitchFamily="34" charset="-122"/>
              <a:ea typeface="思源黑体 CN Heavy" panose="020B0A00000000000000" pitchFamily="34" charset="-122"/>
            </a:endParaRPr>
          </a:p>
        </p:txBody>
      </p:sp>
      <p:sp>
        <p:nvSpPr>
          <p:cNvPr id="26" name="任意多边形 15">
            <a:extLst>
              <a:ext uri="{FF2B5EF4-FFF2-40B4-BE49-F238E27FC236}">
                <a16:creationId xmlns:a16="http://schemas.microsoft.com/office/drawing/2014/main" id="{E9C325BF-6D2E-18DA-56C8-DBA75E33F656}"/>
              </a:ext>
            </a:extLst>
          </p:cNvPr>
          <p:cNvSpPr/>
          <p:nvPr/>
        </p:nvSpPr>
        <p:spPr>
          <a:xfrm>
            <a:off x="6922390" y="1565136"/>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27" name="文本框 20">
            <a:extLst>
              <a:ext uri="{FF2B5EF4-FFF2-40B4-BE49-F238E27FC236}">
                <a16:creationId xmlns:a16="http://schemas.microsoft.com/office/drawing/2014/main" id="{0DED1582-DF11-C70F-CC0F-296D0D129707}"/>
              </a:ext>
            </a:extLst>
          </p:cNvPr>
          <p:cNvSpPr txBox="1"/>
          <p:nvPr/>
        </p:nvSpPr>
        <p:spPr>
          <a:xfrm>
            <a:off x="7040979" y="1762194"/>
            <a:ext cx="1399317" cy="461665"/>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提高停车资源利用率</a:t>
            </a:r>
          </a:p>
        </p:txBody>
      </p:sp>
      <p:sp>
        <p:nvSpPr>
          <p:cNvPr id="30" name="任意多边形 15">
            <a:extLst>
              <a:ext uri="{FF2B5EF4-FFF2-40B4-BE49-F238E27FC236}">
                <a16:creationId xmlns:a16="http://schemas.microsoft.com/office/drawing/2014/main" id="{1D74D64C-7E35-F50C-773E-BB701885300F}"/>
              </a:ext>
            </a:extLst>
          </p:cNvPr>
          <p:cNvSpPr/>
          <p:nvPr/>
        </p:nvSpPr>
        <p:spPr>
          <a:xfrm>
            <a:off x="6933844" y="2555071"/>
            <a:ext cx="1636496" cy="840480"/>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rgbClr val="071F6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1" name="文本框 20">
            <a:extLst>
              <a:ext uri="{FF2B5EF4-FFF2-40B4-BE49-F238E27FC236}">
                <a16:creationId xmlns:a16="http://schemas.microsoft.com/office/drawing/2014/main" id="{88D239AA-D8DD-DF71-485C-07756F81A610}"/>
              </a:ext>
            </a:extLst>
          </p:cNvPr>
          <p:cNvSpPr txBox="1"/>
          <p:nvPr/>
        </p:nvSpPr>
        <p:spPr>
          <a:xfrm>
            <a:off x="7052433" y="2814230"/>
            <a:ext cx="1399317" cy="276999"/>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提高开发效率</a:t>
            </a:r>
          </a:p>
        </p:txBody>
      </p:sp>
      <p:sp>
        <p:nvSpPr>
          <p:cNvPr id="32" name="矩形 31">
            <a:extLst>
              <a:ext uri="{FF2B5EF4-FFF2-40B4-BE49-F238E27FC236}">
                <a16:creationId xmlns:a16="http://schemas.microsoft.com/office/drawing/2014/main" id="{E2BCBFC3-35C2-3EB2-4297-E94A85C8DF01}"/>
              </a:ext>
            </a:extLst>
          </p:cNvPr>
          <p:cNvSpPr/>
          <p:nvPr/>
        </p:nvSpPr>
        <p:spPr>
          <a:xfrm>
            <a:off x="1486442" y="886196"/>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课题背景</a:t>
            </a:r>
          </a:p>
        </p:txBody>
      </p:sp>
      <p:sp>
        <p:nvSpPr>
          <p:cNvPr id="35" name="任意多边形 15">
            <a:extLst>
              <a:ext uri="{FF2B5EF4-FFF2-40B4-BE49-F238E27FC236}">
                <a16:creationId xmlns:a16="http://schemas.microsoft.com/office/drawing/2014/main" id="{BC12D368-E2B3-F28A-F7A5-055E4B1B64C9}"/>
              </a:ext>
            </a:extLst>
          </p:cNvPr>
          <p:cNvSpPr/>
          <p:nvPr/>
        </p:nvSpPr>
        <p:spPr>
          <a:xfrm>
            <a:off x="226140" y="1539259"/>
            <a:ext cx="1636496" cy="855783"/>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lumMod val="20000"/>
              <a:lumOff val="8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6788">
              <a:spcBef>
                <a:spcPct val="0"/>
              </a:spcBef>
              <a:spcAft>
                <a:spcPct val="35000"/>
              </a:spcAft>
            </a:pPr>
            <a:endParaRPr lang="zh-CN" altLang="en-US" sz="2000">
              <a:latin typeface="思源黑体 CN Heavy" panose="020B0A00000000000000" pitchFamily="34" charset="-122"/>
              <a:ea typeface="思源黑体 CN Heavy" panose="020B0A00000000000000" pitchFamily="34" charset="-122"/>
            </a:endParaRPr>
          </a:p>
        </p:txBody>
      </p:sp>
      <p:sp>
        <p:nvSpPr>
          <p:cNvPr id="36" name="文本框 20">
            <a:extLst>
              <a:ext uri="{FF2B5EF4-FFF2-40B4-BE49-F238E27FC236}">
                <a16:creationId xmlns:a16="http://schemas.microsoft.com/office/drawing/2014/main" id="{D65E8729-9CB1-6439-4B79-3825FFA540D2}"/>
              </a:ext>
            </a:extLst>
          </p:cNvPr>
          <p:cNvSpPr txBox="1"/>
          <p:nvPr/>
        </p:nvSpPr>
        <p:spPr>
          <a:xfrm>
            <a:off x="320128" y="1646894"/>
            <a:ext cx="1413277" cy="646331"/>
          </a:xfrm>
          <a:prstGeom prst="rect">
            <a:avLst/>
          </a:prstGeom>
          <a:noFill/>
        </p:spPr>
        <p:txBody>
          <a:bodyPr wrap="square" rtlCol="0">
            <a:spAutoFit/>
          </a:bodyPr>
          <a:lstStyle/>
          <a:p>
            <a:pPr algn="ctr"/>
            <a:r>
              <a:rPr lang="zh-CN" altLang="en-US" sz="1200" b="1" dirty="0">
                <a:solidFill>
                  <a:schemeClr val="bg1"/>
                </a:solidFill>
                <a:latin typeface="思源黑体 CN Heavy" panose="020B0A00000000000000" pitchFamily="34" charset="-122"/>
                <a:ea typeface="思源黑体 CN Heavy" panose="020B0A00000000000000" pitchFamily="34" charset="-122"/>
              </a:rPr>
              <a:t>巨大的机动车保有量，较少的停车位数量间的矛盾</a:t>
            </a:r>
          </a:p>
        </p:txBody>
      </p:sp>
      <p:sp>
        <p:nvSpPr>
          <p:cNvPr id="37" name="矩形 36">
            <a:extLst>
              <a:ext uri="{FF2B5EF4-FFF2-40B4-BE49-F238E27FC236}">
                <a16:creationId xmlns:a16="http://schemas.microsoft.com/office/drawing/2014/main" id="{1C96D137-AC9E-5991-BE16-A0474BA67092}"/>
              </a:ext>
            </a:extLst>
          </p:cNvPr>
          <p:cNvSpPr/>
          <p:nvPr/>
        </p:nvSpPr>
        <p:spPr>
          <a:xfrm>
            <a:off x="4850577" y="886196"/>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解决途径</a:t>
            </a:r>
          </a:p>
        </p:txBody>
      </p:sp>
      <p:sp>
        <p:nvSpPr>
          <p:cNvPr id="38" name="矩形 37">
            <a:extLst>
              <a:ext uri="{FF2B5EF4-FFF2-40B4-BE49-F238E27FC236}">
                <a16:creationId xmlns:a16="http://schemas.microsoft.com/office/drawing/2014/main" id="{D2052175-824B-559E-E403-7477CE0C5F0F}"/>
              </a:ext>
            </a:extLst>
          </p:cNvPr>
          <p:cNvSpPr/>
          <p:nvPr/>
        </p:nvSpPr>
        <p:spPr>
          <a:xfrm>
            <a:off x="7180504" y="880114"/>
            <a:ext cx="954107"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研究目的</a:t>
            </a:r>
          </a:p>
        </p:txBody>
      </p:sp>
    </p:spTree>
    <p:extLst>
      <p:ext uri="{BB962C8B-B14F-4D97-AF65-F5344CB8AC3E}">
        <p14:creationId xmlns:p14="http://schemas.microsoft.com/office/powerpoint/2010/main" val="143655824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梯形 34"/>
          <p:cNvSpPr/>
          <p:nvPr/>
        </p:nvSpPr>
        <p:spPr>
          <a:xfrm rot="16200000">
            <a:off x="5584648" y="-338488"/>
            <a:ext cx="1718803" cy="5399903"/>
          </a:xfrm>
          <a:prstGeom prst="trapezoid">
            <a:avLst>
              <a:gd name="adj" fmla="val 16935"/>
            </a:avLst>
          </a:prstGeom>
          <a:solidFill>
            <a:srgbClr val="071F6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37" name="梯形 36"/>
          <p:cNvSpPr/>
          <p:nvPr/>
        </p:nvSpPr>
        <p:spPr>
          <a:xfrm rot="5400000">
            <a:off x="998730" y="477602"/>
            <a:ext cx="1758050" cy="3755509"/>
          </a:xfrm>
          <a:prstGeom prst="trapezoid">
            <a:avLst>
              <a:gd name="adj" fmla="val 1786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sz="1800"/>
          </a:p>
        </p:txBody>
      </p:sp>
      <p:sp>
        <p:nvSpPr>
          <p:cNvPr id="27" name="文本框 2"/>
          <p:cNvSpPr txBox="1"/>
          <p:nvPr/>
        </p:nvSpPr>
        <p:spPr>
          <a:xfrm>
            <a:off x="2796809" y="1917123"/>
            <a:ext cx="872675" cy="900246"/>
          </a:xfrm>
          <a:prstGeom prst="rect">
            <a:avLst/>
          </a:prstGeom>
          <a:noFill/>
        </p:spPr>
        <p:txBody>
          <a:bodyPr wrap="none" lIns="68580" tIns="34290" rIns="68580" bIns="34290" rtlCol="0">
            <a:spAutoFit/>
          </a:bodyPr>
          <a:lstStyle/>
          <a:p>
            <a:r>
              <a:rPr lang="en-US" altLang="zh-CN" b="1" dirty="0">
                <a:solidFill>
                  <a:schemeClr val="bg1"/>
                </a:solidFill>
              </a:rPr>
              <a:t>Part</a:t>
            </a:r>
            <a:r>
              <a:rPr lang="en-US" altLang="zh-CN" sz="5400" b="1" dirty="0">
                <a:solidFill>
                  <a:schemeClr val="bg1"/>
                </a:solidFill>
              </a:rPr>
              <a:t>2</a:t>
            </a:r>
            <a:endParaRPr lang="zh-CN" altLang="en-US" sz="5400" b="1" dirty="0">
              <a:solidFill>
                <a:schemeClr val="bg1"/>
              </a:solidFill>
            </a:endParaRPr>
          </a:p>
        </p:txBody>
      </p:sp>
      <p:sp>
        <p:nvSpPr>
          <p:cNvPr id="29" name="矩形 28"/>
          <p:cNvSpPr/>
          <p:nvPr/>
        </p:nvSpPr>
        <p:spPr>
          <a:xfrm>
            <a:off x="4229098" y="2019303"/>
            <a:ext cx="1985159" cy="623248"/>
          </a:xfrm>
          <a:prstGeom prst="rect">
            <a:avLst/>
          </a:prstGeom>
        </p:spPr>
        <p:txBody>
          <a:bodyPr wrap="none" lIns="68580" tIns="34290" rIns="68580" bIns="34290">
            <a:spAutoFit/>
          </a:bodyPr>
          <a:lstStyle/>
          <a:p>
            <a:r>
              <a:rPr lang="zh-CN" altLang="en-US" sz="3600" b="1" dirty="0">
                <a:solidFill>
                  <a:schemeClr val="bg1"/>
                </a:solidFill>
              </a:rPr>
              <a:t>需求分析</a:t>
            </a:r>
          </a:p>
        </p:txBody>
      </p:sp>
      <p:grpSp>
        <p:nvGrpSpPr>
          <p:cNvPr id="2" name="组合 1"/>
          <p:cNvGrpSpPr/>
          <p:nvPr/>
        </p:nvGrpSpPr>
        <p:grpSpPr>
          <a:xfrm>
            <a:off x="6887334" y="1740425"/>
            <a:ext cx="1404084" cy="1175807"/>
            <a:chOff x="5838755" y="1774521"/>
            <a:chExt cx="1404084" cy="1175807"/>
          </a:xfrm>
        </p:grpSpPr>
        <p:grpSp>
          <p:nvGrpSpPr>
            <p:cNvPr id="31" name="组合 30"/>
            <p:cNvGrpSpPr/>
            <p:nvPr/>
          </p:nvGrpSpPr>
          <p:grpSpPr>
            <a:xfrm>
              <a:off x="5838755" y="1774521"/>
              <a:ext cx="1390124" cy="892148"/>
              <a:chOff x="9140243" y="2649839"/>
              <a:chExt cx="1853498" cy="1189530"/>
            </a:xfrm>
          </p:grpSpPr>
          <p:sp>
            <p:nvSpPr>
              <p:cNvPr id="32" name="矩形 31"/>
              <p:cNvSpPr/>
              <p:nvPr/>
            </p:nvSpPr>
            <p:spPr>
              <a:xfrm>
                <a:off x="9140243" y="2649839"/>
                <a:ext cx="1614117" cy="410369"/>
              </a:xfrm>
              <a:prstGeom prst="rect">
                <a:avLst/>
              </a:prstGeom>
            </p:spPr>
            <p:txBody>
              <a:bodyPr wrap="none">
                <a:spAutoFit/>
              </a:bodyPr>
              <a:lstStyle/>
              <a:p>
                <a:pPr>
                  <a:spcBef>
                    <a:spcPct val="0"/>
                  </a:spcBef>
                </a:pPr>
                <a:r>
                  <a:rPr kumimoji="1" lang="en-US" altLang="zh-CN" dirty="0">
                    <a:solidFill>
                      <a:schemeClr val="bg1"/>
                    </a:solidFill>
                  </a:rPr>
                  <a:t>2-1 </a:t>
                </a:r>
                <a:r>
                  <a:rPr kumimoji="1" lang="zh-CN" altLang="en-US" dirty="0">
                    <a:solidFill>
                      <a:schemeClr val="bg1"/>
                    </a:solidFill>
                  </a:rPr>
                  <a:t>系统概述</a:t>
                </a:r>
                <a:endParaRPr lang="zh-CN" altLang="en-US" dirty="0">
                  <a:solidFill>
                    <a:schemeClr val="bg1"/>
                  </a:solidFill>
                  <a:sym typeface="微软雅黑" pitchFamily="34" charset="-122"/>
                </a:endParaRPr>
              </a:p>
            </p:txBody>
          </p:sp>
          <p:sp>
            <p:nvSpPr>
              <p:cNvPr id="33" name="矩形 32"/>
              <p:cNvSpPr/>
              <p:nvPr/>
            </p:nvSpPr>
            <p:spPr>
              <a:xfrm>
                <a:off x="9140243" y="3037021"/>
                <a:ext cx="1614117" cy="410369"/>
              </a:xfrm>
              <a:prstGeom prst="rect">
                <a:avLst/>
              </a:prstGeom>
            </p:spPr>
            <p:txBody>
              <a:bodyPr wrap="none">
                <a:spAutoFit/>
              </a:bodyPr>
              <a:lstStyle/>
              <a:p>
                <a:r>
                  <a:rPr lang="en-US" altLang="zh-CN" dirty="0">
                    <a:solidFill>
                      <a:schemeClr val="bg1"/>
                    </a:solidFill>
                  </a:rPr>
                  <a:t>2-2 </a:t>
                </a:r>
                <a:r>
                  <a:rPr lang="zh-CN" altLang="en-US" dirty="0">
                    <a:solidFill>
                      <a:schemeClr val="bg1"/>
                    </a:solidFill>
                  </a:rPr>
                  <a:t>外部需求</a:t>
                </a:r>
              </a:p>
            </p:txBody>
          </p:sp>
          <p:sp>
            <p:nvSpPr>
              <p:cNvPr id="34" name="矩形 33"/>
              <p:cNvSpPr/>
              <p:nvPr/>
            </p:nvSpPr>
            <p:spPr>
              <a:xfrm>
                <a:off x="9140243" y="3429000"/>
                <a:ext cx="1853498" cy="410369"/>
              </a:xfrm>
              <a:prstGeom prst="rect">
                <a:avLst/>
              </a:prstGeom>
            </p:spPr>
            <p:txBody>
              <a:bodyPr wrap="none">
                <a:spAutoFit/>
              </a:bodyPr>
              <a:lstStyle/>
              <a:p>
                <a:r>
                  <a:rPr kumimoji="1" lang="en-US" altLang="zh-CN" dirty="0">
                    <a:solidFill>
                      <a:schemeClr val="bg1"/>
                    </a:solidFill>
                  </a:rPr>
                  <a:t>2-3 </a:t>
                </a:r>
                <a:r>
                  <a:rPr kumimoji="1" lang="zh-CN" altLang="en-US" dirty="0">
                    <a:solidFill>
                      <a:schemeClr val="bg1"/>
                    </a:solidFill>
                  </a:rPr>
                  <a:t>功能性需求</a:t>
                </a:r>
                <a:endParaRPr lang="zh-CN" altLang="en-US" dirty="0">
                  <a:solidFill>
                    <a:schemeClr val="bg1"/>
                  </a:solidFill>
                </a:endParaRPr>
              </a:p>
            </p:txBody>
          </p:sp>
        </p:grpSp>
        <p:sp>
          <p:nvSpPr>
            <p:cNvPr id="38" name="矩形 37"/>
            <p:cNvSpPr/>
            <p:nvPr/>
          </p:nvSpPr>
          <p:spPr>
            <a:xfrm>
              <a:off x="5852715" y="2642551"/>
              <a:ext cx="1390124" cy="307777"/>
            </a:xfrm>
            <a:prstGeom prst="rect">
              <a:avLst/>
            </a:prstGeom>
          </p:spPr>
          <p:txBody>
            <a:bodyPr wrap="none">
              <a:spAutoFit/>
            </a:bodyPr>
            <a:lstStyle/>
            <a:p>
              <a:r>
                <a:rPr kumimoji="1" lang="en-US" altLang="zh-CN" dirty="0">
                  <a:solidFill>
                    <a:schemeClr val="bg1"/>
                  </a:solidFill>
                </a:rPr>
                <a:t>2-4 </a:t>
              </a:r>
              <a:r>
                <a:rPr lang="zh-CN" altLang="en-US" dirty="0">
                  <a:solidFill>
                    <a:schemeClr val="bg1"/>
                  </a:solidFill>
                </a:rPr>
                <a:t>非功能需求</a:t>
              </a:r>
            </a:p>
          </p:txBody>
        </p:sp>
      </p:grpSp>
    </p:spTree>
    <p:extLst>
      <p:ext uri="{BB962C8B-B14F-4D97-AF65-F5344CB8AC3E}">
        <p14:creationId xmlns:p14="http://schemas.microsoft.com/office/powerpoint/2010/main" val="2463137503"/>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randombar(horizontal)">
                                      <p:cBhvr>
                                        <p:cTn id="15" dur="500"/>
                                        <p:tgtEl>
                                          <p:spTgt spid="2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27" grpId="0"/>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4" name="组合 93"/>
          <p:cNvGrpSpPr/>
          <p:nvPr/>
        </p:nvGrpSpPr>
        <p:grpSpPr>
          <a:xfrm>
            <a:off x="501585" y="1124961"/>
            <a:ext cx="2940737" cy="2993526"/>
            <a:chOff x="2954339" y="1279908"/>
            <a:chExt cx="7162269" cy="2817329"/>
          </a:xfrm>
        </p:grpSpPr>
        <p:sp>
          <p:nvSpPr>
            <p:cNvPr id="95" name="矩形 94"/>
            <p:cNvSpPr>
              <a:spLocks noChangeArrowheads="1"/>
            </p:cNvSpPr>
            <p:nvPr/>
          </p:nvSpPr>
          <p:spPr bwMode="auto">
            <a:xfrm>
              <a:off x="2954339" y="1694800"/>
              <a:ext cx="7162269" cy="2402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1200" dirty="0">
                  <a:latin typeface="思源黑体 CN Normal" panose="020B0400000000000000" pitchFamily="34" charset="-122"/>
                  <a:ea typeface="思源黑体 CN Normal" panose="020B0400000000000000" pitchFamily="34" charset="-122"/>
                </a:rPr>
                <a:t>	</a:t>
              </a:r>
              <a:r>
                <a:rPr lang="zh-CN" altLang="en-US" sz="1200" dirty="0">
                  <a:latin typeface="思源黑体 CN Normal" panose="020B0400000000000000" pitchFamily="34" charset="-122"/>
                  <a:ea typeface="思源黑体 CN Normal" panose="020B0400000000000000" pitchFamily="34" charset="-122"/>
                </a:rPr>
                <a:t>私家车位共享平台</a:t>
              </a:r>
              <a:r>
                <a:rPr lang="en-US" altLang="zh-CN" sz="1200" dirty="0">
                  <a:latin typeface="思源黑体 CN Normal" panose="020B0400000000000000" pitchFamily="34" charset="-122"/>
                  <a:ea typeface="思源黑体 CN Normal" panose="020B0400000000000000" pitchFamily="34" charset="-122"/>
                </a:rPr>
                <a:t>APP</a:t>
              </a:r>
              <a:r>
                <a:rPr lang="zh-CN" altLang="en-US" sz="1200" dirty="0">
                  <a:latin typeface="思源黑体 CN Normal" panose="020B0400000000000000" pitchFamily="34" charset="-122"/>
                  <a:ea typeface="思源黑体 CN Normal" panose="020B0400000000000000" pitchFamily="34" charset="-122"/>
                </a:rPr>
                <a:t>后端系统主要围绕系统</a:t>
              </a:r>
              <a:r>
                <a:rPr lang="zh-CN" altLang="en-US" sz="1200" b="1" dirty="0">
                  <a:latin typeface="思源黑体 CN Normal" panose="020B0400000000000000" pitchFamily="34" charset="-122"/>
                  <a:ea typeface="思源黑体 CN Normal" panose="020B0400000000000000" pitchFamily="34" charset="-122"/>
                </a:rPr>
                <a:t>管理员</a:t>
              </a:r>
              <a:r>
                <a:rPr lang="zh-CN" altLang="en-US" sz="1200" dirty="0">
                  <a:latin typeface="思源黑体 CN Normal" panose="020B0400000000000000" pitchFamily="34" charset="-122"/>
                  <a:ea typeface="思源黑体 CN Normal" panose="020B0400000000000000" pitchFamily="34" charset="-122"/>
                </a:rPr>
                <a:t>和系统</a:t>
              </a:r>
              <a:r>
                <a:rPr lang="zh-CN" altLang="en-US" sz="1200" b="1" dirty="0">
                  <a:latin typeface="思源黑体 CN Normal" panose="020B0400000000000000" pitchFamily="34" charset="-122"/>
                  <a:ea typeface="思源黑体 CN Normal" panose="020B0400000000000000" pitchFamily="34" charset="-122"/>
                </a:rPr>
                <a:t>用户</a:t>
              </a:r>
              <a:r>
                <a:rPr lang="zh-CN" altLang="en-US" sz="1200" dirty="0">
                  <a:latin typeface="思源黑体 CN Normal" panose="020B0400000000000000" pitchFamily="34" charset="-122"/>
                  <a:ea typeface="思源黑体 CN Normal" panose="020B0400000000000000" pitchFamily="34" charset="-122"/>
                </a:rPr>
                <a:t>展开，系统用户可以通过车位共享系统出租空闲的车位，也可根据定位显示查找空闲的车位并租用，而系统管理员可以对车位租借整个流程中的相关主体包括小区、车位、车辆、订单等进行管理，也可以直接管理系统用户并对系统用户分配权限。</a:t>
              </a:r>
              <a:endParaRPr lang="en-US" altLang="zh-CN" sz="1200" dirty="0">
                <a:latin typeface="思源黑体 CN Normal" panose="020B0400000000000000" pitchFamily="34" charset="-122"/>
                <a:ea typeface="思源黑体 CN Normal" panose="020B0400000000000000" pitchFamily="34" charset="-122"/>
              </a:endParaRPr>
            </a:p>
          </p:txBody>
        </p:sp>
        <p:sp>
          <p:nvSpPr>
            <p:cNvPr id="96" name="矩形 95"/>
            <p:cNvSpPr/>
            <p:nvPr/>
          </p:nvSpPr>
          <p:spPr>
            <a:xfrm>
              <a:off x="2963100" y="1279908"/>
              <a:ext cx="2789204" cy="379034"/>
            </a:xfrm>
            <a:prstGeom prst="rect">
              <a:avLst/>
            </a:prstGeom>
          </p:spPr>
          <p:txBody>
            <a:bodyPr wrap="squar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系统用例图</a:t>
              </a:r>
            </a:p>
          </p:txBody>
        </p:sp>
      </p:grpSp>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系统概述</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pic>
        <p:nvPicPr>
          <p:cNvPr id="1027" name="图片 20">
            <a:extLst>
              <a:ext uri="{FF2B5EF4-FFF2-40B4-BE49-F238E27FC236}">
                <a16:creationId xmlns:a16="http://schemas.microsoft.com/office/drawing/2014/main" id="{F63E2BB8-AAB3-AACE-C98E-E1A4DB6DF1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160"/>
          <a:stretch>
            <a:fillRect/>
          </a:stretch>
        </p:blipFill>
        <p:spPr bwMode="auto">
          <a:xfrm>
            <a:off x="3576482" y="100012"/>
            <a:ext cx="4662487" cy="494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63095759"/>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94"/>
                                        </p:tgtEl>
                                        <p:attrNameLst>
                                          <p:attrName>style.visibility</p:attrName>
                                        </p:attrNameLst>
                                      </p:cBhvr>
                                      <p:to>
                                        <p:strVal val="visible"/>
                                      </p:to>
                                    </p:set>
                                    <p:animEffect transition="in" filter="strips(downRight)">
                                      <p:cBhvr>
                                        <p:cTn id="16"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外部需求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2" name="箭头3">
            <a:extLst>
              <a:ext uri="{FF2B5EF4-FFF2-40B4-BE49-F238E27FC236}">
                <a16:creationId xmlns:a16="http://schemas.microsoft.com/office/drawing/2014/main" id="{F24D9AEE-9C5F-B4DC-2C41-B70A043DFDC8}"/>
              </a:ext>
            </a:extLst>
          </p:cNvPr>
          <p:cNvSpPr>
            <a:spLocks/>
          </p:cNvSpPr>
          <p:nvPr/>
        </p:nvSpPr>
        <p:spPr bwMode="gray">
          <a:xfrm flipV="1">
            <a:off x="896110" y="2632787"/>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3" name="箭头2">
            <a:extLst>
              <a:ext uri="{FF2B5EF4-FFF2-40B4-BE49-F238E27FC236}">
                <a16:creationId xmlns:a16="http://schemas.microsoft.com/office/drawing/2014/main" id="{C1875CFA-A6A2-A4BD-6896-5F58F1A6FA41}"/>
              </a:ext>
            </a:extLst>
          </p:cNvPr>
          <p:cNvSpPr>
            <a:spLocks/>
          </p:cNvSpPr>
          <p:nvPr/>
        </p:nvSpPr>
        <p:spPr bwMode="gray">
          <a:xfrm rot="16200000">
            <a:off x="1112121" y="2158132"/>
            <a:ext cx="243647" cy="974403"/>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4" name="箭头1">
            <a:extLst>
              <a:ext uri="{FF2B5EF4-FFF2-40B4-BE49-F238E27FC236}">
                <a16:creationId xmlns:a16="http://schemas.microsoft.com/office/drawing/2014/main" id="{D765A0AD-BD57-B5C6-5384-5F850F087838}"/>
              </a:ext>
            </a:extLst>
          </p:cNvPr>
          <p:cNvSpPr>
            <a:spLocks/>
          </p:cNvSpPr>
          <p:nvPr/>
        </p:nvSpPr>
        <p:spPr bwMode="gray">
          <a:xfrm>
            <a:off x="890839" y="1386879"/>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6" name="标题1">
            <a:extLst>
              <a:ext uri="{FF2B5EF4-FFF2-40B4-BE49-F238E27FC236}">
                <a16:creationId xmlns:a16="http://schemas.microsoft.com/office/drawing/2014/main" id="{1CE8B711-0EB8-6B14-B378-6F0EED6812C3}"/>
              </a:ext>
            </a:extLst>
          </p:cNvPr>
          <p:cNvSpPr>
            <a:spLocks noChangeArrowheads="1"/>
          </p:cNvSpPr>
          <p:nvPr/>
        </p:nvSpPr>
        <p:spPr bwMode="gray">
          <a:xfrm>
            <a:off x="1809763" y="1362892"/>
            <a:ext cx="231741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Vue-Element-Admin</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8" name="标题2">
            <a:extLst>
              <a:ext uri="{FF2B5EF4-FFF2-40B4-BE49-F238E27FC236}">
                <a16:creationId xmlns:a16="http://schemas.microsoft.com/office/drawing/2014/main" id="{327BF91F-7F04-F6B5-D747-E5C2BCBCBDF2}"/>
              </a:ext>
            </a:extLst>
          </p:cNvPr>
          <p:cNvSpPr>
            <a:spLocks noChangeArrowheads="1"/>
          </p:cNvSpPr>
          <p:nvPr/>
        </p:nvSpPr>
        <p:spPr bwMode="gray">
          <a:xfrm>
            <a:off x="1809763" y="2418519"/>
            <a:ext cx="231660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err="1">
                <a:solidFill>
                  <a:sysClr val="window" lastClr="FFFFFF">
                    <a:lumMod val="95000"/>
                  </a:sysClr>
                </a:solidFill>
                <a:latin typeface="思源黑体 CN Heavy" panose="020B0A00000000000000" pitchFamily="34" charset="-122"/>
                <a:ea typeface="思源黑体 CN Heavy" panose="020B0A00000000000000" pitchFamily="34" charset="-122"/>
              </a:rPr>
              <a:t>ECharts</a:t>
            </a: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 </a:t>
            </a:r>
            <a:r>
              <a:rPr lang="zh-CN" altLang="en-US" sz="1400" b="1" dirty="0">
                <a:solidFill>
                  <a:sysClr val="window" lastClr="FFFFFF">
                    <a:lumMod val="95000"/>
                  </a:sysClr>
                </a:solidFill>
                <a:latin typeface="思源黑体 CN Heavy" panose="020B0A00000000000000" pitchFamily="34" charset="-122"/>
                <a:ea typeface="思源黑体 CN Heavy" panose="020B0A00000000000000" pitchFamily="34" charset="-122"/>
              </a:rPr>
              <a:t>、</a:t>
            </a: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Vue-</a:t>
            </a:r>
            <a:r>
              <a:rPr lang="en-US" altLang="zh-CN" sz="1400" b="1" dirty="0" err="1">
                <a:solidFill>
                  <a:sysClr val="window" lastClr="FFFFFF">
                    <a:lumMod val="95000"/>
                  </a:sysClr>
                </a:solidFill>
                <a:latin typeface="思源黑体 CN Heavy" panose="020B0A00000000000000" pitchFamily="34" charset="-122"/>
                <a:ea typeface="思源黑体 CN Heavy" panose="020B0A00000000000000" pitchFamily="34" charset="-122"/>
              </a:rPr>
              <a:t>Echart</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0" name="标题3">
            <a:extLst>
              <a:ext uri="{FF2B5EF4-FFF2-40B4-BE49-F238E27FC236}">
                <a16:creationId xmlns:a16="http://schemas.microsoft.com/office/drawing/2014/main" id="{93306DB2-EB84-E320-596E-90EDFF990EF5}"/>
              </a:ext>
            </a:extLst>
          </p:cNvPr>
          <p:cNvSpPr>
            <a:spLocks noChangeArrowheads="1"/>
          </p:cNvSpPr>
          <p:nvPr/>
        </p:nvSpPr>
        <p:spPr bwMode="gray">
          <a:xfrm>
            <a:off x="1811383" y="3405543"/>
            <a:ext cx="231579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Vue-</a:t>
            </a:r>
            <a:r>
              <a:rPr lang="en-US" altLang="zh-CN" sz="1400" b="1" dirty="0" err="1">
                <a:solidFill>
                  <a:sysClr val="window" lastClr="FFFFFF">
                    <a:lumMod val="95000"/>
                  </a:sysClr>
                </a:solidFill>
                <a:latin typeface="思源黑体 CN Heavy" panose="020B0A00000000000000" pitchFamily="34" charset="-122"/>
                <a:ea typeface="思源黑体 CN Heavy" panose="020B0A00000000000000" pitchFamily="34" charset="-122"/>
              </a:rPr>
              <a:t>Baidumap</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1" name="Oval 19">
            <a:extLst>
              <a:ext uri="{FF2B5EF4-FFF2-40B4-BE49-F238E27FC236}">
                <a16:creationId xmlns:a16="http://schemas.microsoft.com/office/drawing/2014/main" id="{D75AE6B7-3E65-2277-80B7-FFDCACF12757}"/>
              </a:ext>
            </a:extLst>
          </p:cNvPr>
          <p:cNvSpPr>
            <a:spLocks noChangeArrowheads="1"/>
          </p:cNvSpPr>
          <p:nvPr/>
        </p:nvSpPr>
        <p:spPr bwMode="auto">
          <a:xfrm>
            <a:off x="476188" y="2185358"/>
            <a:ext cx="892911" cy="894027"/>
          </a:xfrm>
          <a:prstGeom prst="ellipse">
            <a:avLst/>
          </a:prstGeom>
          <a:solidFill>
            <a:schemeClr val="accent1"/>
          </a:solidFill>
          <a:ln w="9525">
            <a:noFill/>
            <a:round/>
            <a:headEnd/>
            <a:tailEnd/>
          </a:ln>
          <a:effectLst/>
        </p:spPr>
        <p:txBody>
          <a:bodyPr lIns="62118" tIns="31058" rIns="62118" bIns="31058" anchor="ctr"/>
          <a:lstStyle/>
          <a:p>
            <a:pPr algn="ctr">
              <a:lnSpc>
                <a:spcPct val="120000"/>
              </a:lnSpc>
              <a:defRPr/>
            </a:pPr>
            <a:r>
              <a:rPr lang="zh-CN" altLang="en-US" sz="1900" b="1" kern="0" dirty="0">
                <a:solidFill>
                  <a:schemeClr val="bg1"/>
                </a:solidFill>
                <a:latin typeface="思源黑体 CN Heavy" panose="020B0A00000000000000" pitchFamily="34" charset="-122"/>
                <a:ea typeface="思源黑体 CN Heavy" panose="020B0A00000000000000" pitchFamily="34" charset="-122"/>
              </a:rPr>
              <a:t>软件接口</a:t>
            </a:r>
          </a:p>
        </p:txBody>
      </p:sp>
      <p:sp>
        <p:nvSpPr>
          <p:cNvPr id="12" name="箭头3">
            <a:extLst>
              <a:ext uri="{FF2B5EF4-FFF2-40B4-BE49-F238E27FC236}">
                <a16:creationId xmlns:a16="http://schemas.microsoft.com/office/drawing/2014/main" id="{2B939B6A-9125-295C-0CF4-399C24C3D1D3}"/>
              </a:ext>
            </a:extLst>
          </p:cNvPr>
          <p:cNvSpPr>
            <a:spLocks/>
          </p:cNvSpPr>
          <p:nvPr/>
        </p:nvSpPr>
        <p:spPr bwMode="gray">
          <a:xfrm flipV="1">
            <a:off x="5166189" y="2632786"/>
            <a:ext cx="819764" cy="84136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14" name="箭头1">
            <a:extLst>
              <a:ext uri="{FF2B5EF4-FFF2-40B4-BE49-F238E27FC236}">
                <a16:creationId xmlns:a16="http://schemas.microsoft.com/office/drawing/2014/main" id="{EA726C97-17ED-98EB-621F-08E43A9704F9}"/>
              </a:ext>
            </a:extLst>
          </p:cNvPr>
          <p:cNvSpPr>
            <a:spLocks/>
          </p:cNvSpPr>
          <p:nvPr/>
        </p:nvSpPr>
        <p:spPr bwMode="gray">
          <a:xfrm>
            <a:off x="5160918" y="1790595"/>
            <a:ext cx="819764" cy="917475"/>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900">
              <a:solidFill>
                <a:sysClr val="windowText" lastClr="000000"/>
              </a:solidFill>
              <a:latin typeface="Calibri"/>
              <a:ea typeface="宋体"/>
            </a:endParaRPr>
          </a:p>
        </p:txBody>
      </p:sp>
      <p:sp>
        <p:nvSpPr>
          <p:cNvPr id="15" name="标题1">
            <a:extLst>
              <a:ext uri="{FF2B5EF4-FFF2-40B4-BE49-F238E27FC236}">
                <a16:creationId xmlns:a16="http://schemas.microsoft.com/office/drawing/2014/main" id="{56792038-7D34-4F25-4F08-729502225224}"/>
              </a:ext>
            </a:extLst>
          </p:cNvPr>
          <p:cNvSpPr>
            <a:spLocks noChangeArrowheads="1"/>
          </p:cNvSpPr>
          <p:nvPr/>
        </p:nvSpPr>
        <p:spPr bwMode="gray">
          <a:xfrm>
            <a:off x="6081462" y="1679982"/>
            <a:ext cx="231741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rPr>
              <a:t>IDEA</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7" name="标题3">
            <a:extLst>
              <a:ext uri="{FF2B5EF4-FFF2-40B4-BE49-F238E27FC236}">
                <a16:creationId xmlns:a16="http://schemas.microsoft.com/office/drawing/2014/main" id="{F3B6AEA9-2EA3-5F67-1B53-490BCA57EC82}"/>
              </a:ext>
            </a:extLst>
          </p:cNvPr>
          <p:cNvSpPr>
            <a:spLocks noChangeArrowheads="1"/>
          </p:cNvSpPr>
          <p:nvPr/>
        </p:nvSpPr>
        <p:spPr bwMode="gray">
          <a:xfrm>
            <a:off x="6083082" y="3168233"/>
            <a:ext cx="2315796" cy="427703"/>
          </a:xfrm>
          <a:prstGeom prst="roundRect">
            <a:avLst>
              <a:gd name="adj" fmla="val 11921"/>
            </a:avLst>
          </a:prstGeom>
          <a:solidFill>
            <a:schemeClr val="accent1"/>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400" b="1" dirty="0">
                <a:solidFill>
                  <a:sysClr val="window" lastClr="FFFFFF">
                    <a:lumMod val="95000"/>
                  </a:sysClr>
                </a:solidFill>
                <a:latin typeface="思源黑体 CN Heavy" panose="020B0A00000000000000" pitchFamily="34" charset="-122"/>
                <a:ea typeface="思源黑体 CN Heavy" panose="020B0A00000000000000" pitchFamily="34" charset="-122"/>
              </a:rPr>
              <a:t>云服务器</a:t>
            </a:r>
            <a:endParaRPr lang="zh-CN" altLang="zh-CN" sz="1400" b="1" dirty="0">
              <a:solidFill>
                <a:sysClr val="window" lastClr="FFFFFF">
                  <a:lumMod val="95000"/>
                </a:sysClr>
              </a:solidFill>
              <a:latin typeface="思源黑体 CN Heavy" panose="020B0A00000000000000" pitchFamily="34" charset="-122"/>
              <a:ea typeface="思源黑体 CN Heavy" panose="020B0A00000000000000" pitchFamily="34" charset="-122"/>
            </a:endParaRPr>
          </a:p>
        </p:txBody>
      </p:sp>
      <p:sp>
        <p:nvSpPr>
          <p:cNvPr id="18" name="Oval 19">
            <a:extLst>
              <a:ext uri="{FF2B5EF4-FFF2-40B4-BE49-F238E27FC236}">
                <a16:creationId xmlns:a16="http://schemas.microsoft.com/office/drawing/2014/main" id="{D98BB982-CE37-0DD1-6C43-BF18838B25F2}"/>
              </a:ext>
            </a:extLst>
          </p:cNvPr>
          <p:cNvSpPr>
            <a:spLocks noChangeArrowheads="1"/>
          </p:cNvSpPr>
          <p:nvPr/>
        </p:nvSpPr>
        <p:spPr bwMode="auto">
          <a:xfrm>
            <a:off x="4746267" y="2185358"/>
            <a:ext cx="892911" cy="894027"/>
          </a:xfrm>
          <a:prstGeom prst="ellipse">
            <a:avLst/>
          </a:prstGeom>
          <a:solidFill>
            <a:schemeClr val="accent1"/>
          </a:solidFill>
          <a:ln w="9525">
            <a:noFill/>
            <a:round/>
            <a:headEnd/>
            <a:tailEnd/>
          </a:ln>
          <a:effectLst/>
        </p:spPr>
        <p:txBody>
          <a:bodyPr lIns="62118" tIns="31058" rIns="62118" bIns="31058" anchor="ctr"/>
          <a:lstStyle/>
          <a:p>
            <a:pPr algn="ctr">
              <a:lnSpc>
                <a:spcPct val="120000"/>
              </a:lnSpc>
              <a:defRPr/>
            </a:pPr>
            <a:r>
              <a:rPr lang="zh-CN" altLang="en-US" sz="1900" b="1" kern="0" dirty="0">
                <a:solidFill>
                  <a:schemeClr val="bg1"/>
                </a:solidFill>
                <a:latin typeface="思源黑体 CN Heavy" panose="020B0A00000000000000" pitchFamily="34" charset="-122"/>
                <a:ea typeface="思源黑体 CN Heavy" panose="020B0A00000000000000" pitchFamily="34" charset="-122"/>
              </a:rPr>
              <a:t>软件平台</a:t>
            </a:r>
          </a:p>
        </p:txBody>
      </p:sp>
      <p:cxnSp>
        <p:nvCxnSpPr>
          <p:cNvPr id="19" name="直接连接符 15">
            <a:extLst>
              <a:ext uri="{FF2B5EF4-FFF2-40B4-BE49-F238E27FC236}">
                <a16:creationId xmlns:a16="http://schemas.microsoft.com/office/drawing/2014/main" id="{9C47E247-DFB2-C02E-8C3B-8EFE70D545CD}"/>
              </a:ext>
            </a:extLst>
          </p:cNvPr>
          <p:cNvCxnSpPr/>
          <p:nvPr/>
        </p:nvCxnSpPr>
        <p:spPr>
          <a:xfrm flipH="1">
            <a:off x="4532944" y="1233098"/>
            <a:ext cx="6725" cy="2949944"/>
          </a:xfrm>
          <a:prstGeom prst="line">
            <a:avLst/>
          </a:prstGeom>
          <a:ln w="25400">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96164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500"/>
                                        <p:tgtEl>
                                          <p:spTgt spid="6"/>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wipe(left)">
                                      <p:cBhvr>
                                        <p:cTn id="30" dur="500"/>
                                        <p:tgtEl>
                                          <p:spTgt spid="3"/>
                                        </p:tgtEl>
                                      </p:cBhvr>
                                    </p:animEffect>
                                  </p:childTnLst>
                                </p:cTn>
                              </p:par>
                            </p:childTnLst>
                          </p:cTn>
                        </p:par>
                        <p:par>
                          <p:cTn id="31" fill="hold">
                            <p:stCondLst>
                              <p:cond delay="3000"/>
                            </p:stCondLst>
                            <p:childTnLst>
                              <p:par>
                                <p:cTn id="32" presetID="22" presetClass="entr" presetSubtype="8" fill="hold" grpId="0" nodeType="after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ipe(left)">
                                      <p:cBhvr>
                                        <p:cTn id="34" dur="500"/>
                                        <p:tgtEl>
                                          <p:spTgt spid="8"/>
                                        </p:tgtEl>
                                      </p:cBhvr>
                                    </p:animEffect>
                                  </p:childTnLst>
                                </p:cTn>
                              </p:par>
                            </p:childTnLst>
                          </p:cTn>
                        </p:par>
                        <p:par>
                          <p:cTn id="35" fill="hold">
                            <p:stCondLst>
                              <p:cond delay="3500"/>
                            </p:stCondLst>
                            <p:childTnLst>
                              <p:par>
                                <p:cTn id="36" presetID="22" presetClass="entr" presetSubtype="8"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left)">
                                      <p:cBhvr>
                                        <p:cTn id="38" dur="500"/>
                                        <p:tgtEl>
                                          <p:spTgt spid="2"/>
                                        </p:tgtEl>
                                      </p:cBhvr>
                                    </p:animEffect>
                                  </p:childTnLst>
                                </p:cTn>
                              </p:par>
                            </p:childTnLst>
                          </p:cTn>
                        </p:par>
                        <p:par>
                          <p:cTn id="39" fill="hold">
                            <p:stCondLst>
                              <p:cond delay="4000"/>
                            </p:stCondLst>
                            <p:childTnLst>
                              <p:par>
                                <p:cTn id="40" presetID="22" presetClass="entr" presetSubtype="8"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childTnLst>
                          </p:cTn>
                        </p:par>
                        <p:par>
                          <p:cTn id="43" fill="hold">
                            <p:stCondLst>
                              <p:cond delay="4500"/>
                            </p:stCondLst>
                            <p:childTnLst>
                              <p:par>
                                <p:cTn id="44" presetID="53" presetClass="entr" presetSubtype="16" fill="hold" grpId="0" nodeType="afterEffect">
                                  <p:stCondLst>
                                    <p:cond delay="0"/>
                                  </p:stCondLst>
                                  <p:childTnLst>
                                    <p:set>
                                      <p:cBhvr>
                                        <p:cTn id="45" dur="1" fill="hold">
                                          <p:stCondLst>
                                            <p:cond delay="0"/>
                                          </p:stCondLst>
                                        </p:cTn>
                                        <p:tgtEl>
                                          <p:spTgt spid="18"/>
                                        </p:tgtEl>
                                        <p:attrNameLst>
                                          <p:attrName>style.visibility</p:attrName>
                                        </p:attrNameLst>
                                      </p:cBhvr>
                                      <p:to>
                                        <p:strVal val="visible"/>
                                      </p:to>
                                    </p:set>
                                    <p:anim calcmode="lin" valueType="num">
                                      <p:cBhvr>
                                        <p:cTn id="46" dur="500" fill="hold"/>
                                        <p:tgtEl>
                                          <p:spTgt spid="18"/>
                                        </p:tgtEl>
                                        <p:attrNameLst>
                                          <p:attrName>ppt_w</p:attrName>
                                        </p:attrNameLst>
                                      </p:cBhvr>
                                      <p:tavLst>
                                        <p:tav tm="0">
                                          <p:val>
                                            <p:fltVal val="0"/>
                                          </p:val>
                                        </p:tav>
                                        <p:tav tm="100000">
                                          <p:val>
                                            <p:strVal val="#ppt_w"/>
                                          </p:val>
                                        </p:tav>
                                      </p:tavLst>
                                    </p:anim>
                                    <p:anim calcmode="lin" valueType="num">
                                      <p:cBhvr>
                                        <p:cTn id="47" dur="500" fill="hold"/>
                                        <p:tgtEl>
                                          <p:spTgt spid="18"/>
                                        </p:tgtEl>
                                        <p:attrNameLst>
                                          <p:attrName>ppt_h</p:attrName>
                                        </p:attrNameLst>
                                      </p:cBhvr>
                                      <p:tavLst>
                                        <p:tav tm="0">
                                          <p:val>
                                            <p:fltVal val="0"/>
                                          </p:val>
                                        </p:tav>
                                        <p:tav tm="100000">
                                          <p:val>
                                            <p:strVal val="#ppt_h"/>
                                          </p:val>
                                        </p:tav>
                                      </p:tavLst>
                                    </p:anim>
                                    <p:animEffect transition="in" filter="fade">
                                      <p:cBhvr>
                                        <p:cTn id="48" dur="500"/>
                                        <p:tgtEl>
                                          <p:spTgt spid="18"/>
                                        </p:tgtEl>
                                      </p:cBhvr>
                                    </p:animEffect>
                                  </p:childTnLst>
                                </p:cTn>
                              </p:par>
                            </p:childTnLst>
                          </p:cTn>
                        </p:par>
                        <p:par>
                          <p:cTn id="49" fill="hold">
                            <p:stCondLst>
                              <p:cond delay="5000"/>
                            </p:stCondLst>
                            <p:childTnLst>
                              <p:par>
                                <p:cTn id="50" presetID="22" presetClass="entr" presetSubtype="8"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left)">
                                      <p:cBhvr>
                                        <p:cTn id="52" dur="500"/>
                                        <p:tgtEl>
                                          <p:spTgt spid="14"/>
                                        </p:tgtEl>
                                      </p:cBhvr>
                                    </p:animEffect>
                                  </p:childTnLst>
                                </p:cTn>
                              </p:par>
                            </p:childTnLst>
                          </p:cTn>
                        </p:par>
                        <p:par>
                          <p:cTn id="53" fill="hold">
                            <p:stCondLst>
                              <p:cond delay="5500"/>
                            </p:stCondLst>
                            <p:childTnLst>
                              <p:par>
                                <p:cTn id="54" presetID="22" presetClass="entr" presetSubtype="8" fill="hold" grpId="0" nodeType="after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wipe(left)">
                                      <p:cBhvr>
                                        <p:cTn id="56" dur="500"/>
                                        <p:tgtEl>
                                          <p:spTgt spid="15"/>
                                        </p:tgtEl>
                                      </p:cBhvr>
                                    </p:animEffect>
                                  </p:childTnLst>
                                </p:cTn>
                              </p:par>
                            </p:childTnLst>
                          </p:cTn>
                        </p:par>
                        <p:par>
                          <p:cTn id="57" fill="hold">
                            <p:stCondLst>
                              <p:cond delay="6000"/>
                            </p:stCondLst>
                            <p:childTnLst>
                              <p:par>
                                <p:cTn id="58" presetID="22" presetClass="entr" presetSubtype="8" fill="hold" grpId="0" nodeType="after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wipe(left)">
                                      <p:cBhvr>
                                        <p:cTn id="60" dur="500"/>
                                        <p:tgtEl>
                                          <p:spTgt spid="12"/>
                                        </p:tgtEl>
                                      </p:cBhvr>
                                    </p:animEffect>
                                  </p:childTnLst>
                                </p:cTn>
                              </p:par>
                            </p:childTnLst>
                          </p:cTn>
                        </p:par>
                        <p:par>
                          <p:cTn id="61" fill="hold">
                            <p:stCondLst>
                              <p:cond delay="6500"/>
                            </p:stCondLst>
                            <p:childTnLst>
                              <p:par>
                                <p:cTn id="62" presetID="22" presetClass="entr" presetSubtype="8" fill="hold" grpId="0" nodeType="after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wipe(left)">
                                      <p:cBhvr>
                                        <p:cTn id="64" dur="500"/>
                                        <p:tgtEl>
                                          <p:spTgt spid="17"/>
                                        </p:tgtEl>
                                      </p:cBhvr>
                                    </p:animEffect>
                                  </p:childTnLst>
                                </p:cTn>
                              </p:par>
                            </p:childTnLst>
                          </p:cTn>
                        </p:par>
                        <p:par>
                          <p:cTn id="65" fill="hold">
                            <p:stCondLst>
                              <p:cond delay="7000"/>
                            </p:stCondLst>
                            <p:childTnLst>
                              <p:par>
                                <p:cTn id="66" presetID="22" presetClass="entr" presetSubtype="1" fill="hold" nodeType="after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wipe(up)">
                                      <p:cBhvr>
                                        <p:cTn id="6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P spid="2" grpId="0" animBg="1"/>
      <p:bldP spid="3" grpId="0" animBg="1"/>
      <p:bldP spid="4" grpId="0" animBg="1"/>
      <p:bldP spid="6" grpId="0" animBg="1"/>
      <p:bldP spid="8" grpId="0" animBg="1"/>
      <p:bldP spid="10" grpId="0" animBg="1"/>
      <p:bldP spid="11" grpId="0" animBg="1"/>
      <p:bldP spid="12" grpId="0" animBg="1"/>
      <p:bldP spid="14" grpId="0" animBg="1"/>
      <p:bldP spid="15" grpId="0" animBg="1"/>
      <p:bldP spid="17" grpId="0" animBg="1"/>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图片 1">
            <a:extLst>
              <a:ext uri="{FF2B5EF4-FFF2-40B4-BE49-F238E27FC236}">
                <a16:creationId xmlns:a16="http://schemas.microsoft.com/office/drawing/2014/main" id="{B99DFB04-FE9F-AD59-1195-76D6B08361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8084" y="704150"/>
            <a:ext cx="6547832" cy="4037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功能性需求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
        <p:nvSpPr>
          <p:cNvPr id="4" name="矩形 3">
            <a:extLst>
              <a:ext uri="{FF2B5EF4-FFF2-40B4-BE49-F238E27FC236}">
                <a16:creationId xmlns:a16="http://schemas.microsoft.com/office/drawing/2014/main" id="{4E35BD73-E782-94D6-85DF-BC688EBBF1E3}"/>
              </a:ext>
            </a:extLst>
          </p:cNvPr>
          <p:cNvSpPr/>
          <p:nvPr/>
        </p:nvSpPr>
        <p:spPr>
          <a:xfrm>
            <a:off x="510752" y="759001"/>
            <a:ext cx="1531188" cy="397801"/>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系统功能模块图</a:t>
            </a:r>
          </a:p>
        </p:txBody>
      </p:sp>
    </p:spTree>
    <p:extLst>
      <p:ext uri="{BB962C8B-B14F-4D97-AF65-F5344CB8AC3E}">
        <p14:creationId xmlns:p14="http://schemas.microsoft.com/office/powerpoint/2010/main" val="194788578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9A945C6-1E5B-5C37-21C3-C960FAC73B27}"/>
              </a:ext>
            </a:extLst>
          </p:cNvPr>
          <p:cNvPicPr>
            <a:picLocks noChangeAspect="1"/>
          </p:cNvPicPr>
          <p:nvPr/>
        </p:nvPicPr>
        <p:blipFill>
          <a:blip r:embed="rId3"/>
          <a:stretch>
            <a:fillRect/>
          </a:stretch>
        </p:blipFill>
        <p:spPr>
          <a:xfrm>
            <a:off x="2994079" y="759002"/>
            <a:ext cx="5346133" cy="3822484"/>
          </a:xfrm>
          <a:prstGeom prst="rect">
            <a:avLst/>
          </a:prstGeom>
        </p:spPr>
      </p:pic>
      <p:grpSp>
        <p:nvGrpSpPr>
          <p:cNvPr id="94" name="组合 93"/>
          <p:cNvGrpSpPr/>
          <p:nvPr/>
        </p:nvGrpSpPr>
        <p:grpSpPr>
          <a:xfrm>
            <a:off x="501585" y="759002"/>
            <a:ext cx="7494437" cy="777535"/>
            <a:chOff x="2954339" y="1279908"/>
            <a:chExt cx="7162269" cy="731770"/>
          </a:xfrm>
        </p:grpSpPr>
        <p:sp>
          <p:nvSpPr>
            <p:cNvPr id="95" name="矩形 94"/>
            <p:cNvSpPr>
              <a:spLocks noChangeArrowheads="1"/>
            </p:cNvSpPr>
            <p:nvPr/>
          </p:nvSpPr>
          <p:spPr bwMode="auto">
            <a:xfrm>
              <a:off x="2954339" y="1694800"/>
              <a:ext cx="7162269" cy="31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200" dirty="0">
                  <a:latin typeface="思源黑体 CN Normal" panose="020B0400000000000000" pitchFamily="34" charset="-122"/>
                  <a:ea typeface="思源黑体 CN Normal" panose="020B0400000000000000" pitchFamily="34" charset="-122"/>
                </a:rPr>
                <a:t>以用户管理功能需求用例分析为例</a:t>
              </a:r>
              <a:endParaRPr lang="en-US" altLang="zh-CN" sz="1200" dirty="0">
                <a:latin typeface="思源黑体 CN Normal" panose="020B0400000000000000" pitchFamily="34" charset="-122"/>
                <a:ea typeface="思源黑体 CN Normal" panose="020B0400000000000000" pitchFamily="34" charset="-122"/>
              </a:endParaRPr>
            </a:p>
          </p:txBody>
        </p:sp>
        <p:sp>
          <p:nvSpPr>
            <p:cNvPr id="96" name="矩形 95"/>
            <p:cNvSpPr/>
            <p:nvPr/>
          </p:nvSpPr>
          <p:spPr>
            <a:xfrm>
              <a:off x="2963100" y="1279908"/>
              <a:ext cx="1279489" cy="374387"/>
            </a:xfrm>
            <a:prstGeom prst="rect">
              <a:avLst/>
            </a:prstGeom>
          </p:spPr>
          <p:txBody>
            <a:bodyPr wrap="none">
              <a:spAutoFit/>
            </a:bodyPr>
            <a:lstStyle/>
            <a:p>
              <a:pPr>
                <a:lnSpc>
                  <a:spcPct val="150000"/>
                </a:lnSpc>
              </a:pPr>
              <a:r>
                <a:rPr lang="zh-CN" altLang="en-US" sz="1500" b="1" dirty="0">
                  <a:latin typeface="思源黑体 CN Heavy" panose="020B0A00000000000000" pitchFamily="34" charset="-122"/>
                  <a:ea typeface="思源黑体 CN Heavy" panose="020B0A00000000000000" pitchFamily="34" charset="-122"/>
                </a:rPr>
                <a:t>需求用例分析</a:t>
              </a:r>
            </a:p>
          </p:txBody>
        </p:sp>
      </p:grpSp>
      <p:sp>
        <p:nvSpPr>
          <p:cNvPr id="33" name="矩形 46"/>
          <p:cNvSpPr>
            <a:spLocks noChangeArrowheads="1"/>
          </p:cNvSpPr>
          <p:nvPr/>
        </p:nvSpPr>
        <p:spPr bwMode="auto">
          <a:xfrm>
            <a:off x="476188" y="177842"/>
            <a:ext cx="1723545"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b="1" dirty="0">
                <a:solidFill>
                  <a:schemeClr val="accent1"/>
                </a:solidFill>
                <a:latin typeface="思源黑体 CN Heavy" panose="020B0A00000000000000" pitchFamily="34" charset="-122"/>
                <a:ea typeface="思源黑体 CN Heavy" panose="020B0A00000000000000" pitchFamily="34" charset="-122"/>
              </a:rPr>
              <a:t>功能性需求</a:t>
            </a: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endParaRPr lang="zh-CN" altLang="zh-CN" sz="1800">
              <a:solidFill>
                <a:srgbClr val="FFFFFF"/>
              </a:solidFill>
              <a:sym typeface="微软雅黑" pitchFamily="34" charset="-122"/>
            </a:endParaRPr>
          </a:p>
        </p:txBody>
      </p:sp>
    </p:spTree>
    <p:extLst>
      <p:ext uri="{BB962C8B-B14F-4D97-AF65-F5344CB8AC3E}">
        <p14:creationId xmlns:p14="http://schemas.microsoft.com/office/powerpoint/2010/main" val="15177278"/>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par>
                          <p:cTn id="13" fill="hold">
                            <p:stCondLst>
                              <p:cond delay="1000"/>
                            </p:stCondLst>
                            <p:childTnLst>
                              <p:par>
                                <p:cTn id="14" presetID="18" presetClass="entr" presetSubtype="6" fill="hold" nodeType="afterEffect">
                                  <p:stCondLst>
                                    <p:cond delay="0"/>
                                  </p:stCondLst>
                                  <p:childTnLst>
                                    <p:set>
                                      <p:cBhvr>
                                        <p:cTn id="15" dur="1" fill="hold">
                                          <p:stCondLst>
                                            <p:cond delay="0"/>
                                          </p:stCondLst>
                                        </p:cTn>
                                        <p:tgtEl>
                                          <p:spTgt spid="94"/>
                                        </p:tgtEl>
                                        <p:attrNameLst>
                                          <p:attrName>style.visibility</p:attrName>
                                        </p:attrNameLst>
                                      </p:cBhvr>
                                      <p:to>
                                        <p:strVal val="visible"/>
                                      </p:to>
                                    </p:set>
                                    <p:animEffect transition="in" filter="strips(downRight)">
                                      <p:cBhvr>
                                        <p:cTn id="16"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A000120140530A99PPBG">
  <a:themeElements>
    <a:clrScheme name="自定义 95">
      <a:dk1>
        <a:sysClr val="windowText" lastClr="000000"/>
      </a:dk1>
      <a:lt1>
        <a:sysClr val="window" lastClr="FFFFFF"/>
      </a:lt1>
      <a:dk2>
        <a:srgbClr val="3F3F3F"/>
      </a:dk2>
      <a:lt2>
        <a:srgbClr val="E3DED1"/>
      </a:lt2>
      <a:accent1>
        <a:srgbClr val="071F65"/>
      </a:accent1>
      <a:accent2>
        <a:srgbClr val="7F7F7F"/>
      </a:accent2>
      <a:accent3>
        <a:srgbClr val="414456"/>
      </a:accent3>
      <a:accent4>
        <a:srgbClr val="444455"/>
      </a:accent4>
      <a:accent5>
        <a:srgbClr val="444455"/>
      </a:accent5>
      <a:accent6>
        <a:srgbClr val="7F7F7F"/>
      </a:accent6>
      <a:hlink>
        <a:srgbClr val="002060"/>
      </a:hlink>
      <a:folHlink>
        <a:srgbClr val="B26B02"/>
      </a:folHlink>
    </a:clrScheme>
    <a:fontScheme name="自定义 1">
      <a:majorFont>
        <a:latin typeface="Arial Black"/>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20204" pitchFamily="34" charset="0"/>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A000120140627A33KPBG</Template>
  <TotalTime>7685</TotalTime>
  <Words>828</Words>
  <Application>Microsoft Office PowerPoint</Application>
  <PresentationFormat>全屏显示(16:9)</PresentationFormat>
  <Paragraphs>154</Paragraphs>
  <Slides>27</Slides>
  <Notes>27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27</vt:i4>
      </vt:variant>
    </vt:vector>
  </HeadingPairs>
  <TitlesOfParts>
    <vt:vector size="37" baseType="lpstr">
      <vt:lpstr>思源黑体 CN Heavy</vt:lpstr>
      <vt:lpstr>思源黑体 CN Normal</vt:lpstr>
      <vt:lpstr>微软雅黑</vt:lpstr>
      <vt:lpstr>幼圆</vt:lpstr>
      <vt:lpstr>Arial</vt:lpstr>
      <vt:lpstr>Arial Black</vt:lpstr>
      <vt:lpstr>Calibri</vt:lpstr>
      <vt:lpstr>Times New Roman</vt:lpstr>
      <vt:lpstr>Wingdings 2</vt:lpstr>
      <vt:lpstr>A000120140530A99PPBG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号百公司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风云办公</dc:creator>
  <cp:lastModifiedBy>Wang Zhengting</cp:lastModifiedBy>
  <cp:revision>563</cp:revision>
  <dcterms:created xsi:type="dcterms:W3CDTF">2014-06-03T07:56:23Z</dcterms:created>
  <dcterms:modified xsi:type="dcterms:W3CDTF">2023-05-30T13:17:44Z</dcterms:modified>
</cp:coreProperties>
</file>

<file path=docProps/thumbnail.jpeg>
</file>